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7" r:id="rId2"/>
  </p:sldIdLst>
  <p:sldSz cx="6858000" cy="9906000" type="A4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362" userDrawn="1">
          <p15:clr>
            <a:srgbClr val="A4A3A4"/>
          </p15:clr>
        </p15:guide>
        <p15:guide id="3" orient="horz" pos="6204" userDrawn="1">
          <p15:clr>
            <a:srgbClr val="A4A3A4"/>
          </p15:clr>
        </p15:guide>
        <p15:guide id="6" pos="1366" userDrawn="1">
          <p15:clr>
            <a:srgbClr val="A4A3A4"/>
          </p15:clr>
        </p15:guide>
        <p15:guide id="7" pos="2183" userDrawn="1">
          <p15:clr>
            <a:srgbClr val="A4A3A4"/>
          </p15:clr>
        </p15:guide>
        <p15:guide id="8" orient="horz" pos="2417" userDrawn="1">
          <p15:clr>
            <a:srgbClr val="A4A3A4"/>
          </p15:clr>
        </p15:guide>
        <p15:guide id="9" pos="118">
          <p15:clr>
            <a:srgbClr val="A4A3A4"/>
          </p15:clr>
        </p15:guide>
        <p15:guide id="10" pos="42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61" autoAdjust="0"/>
    <p:restoredTop sz="94523" autoAdjust="0"/>
  </p:normalViewPr>
  <p:slideViewPr>
    <p:cSldViewPr snapToGrid="0" showGuides="1">
      <p:cViewPr varScale="1">
        <p:scale>
          <a:sx n="60" d="100"/>
          <a:sy n="60" d="100"/>
        </p:scale>
        <p:origin x="2554" y="53"/>
      </p:cViewPr>
      <p:guideLst>
        <p:guide pos="3362"/>
        <p:guide orient="horz" pos="6204"/>
        <p:guide pos="1366"/>
        <p:guide pos="2183"/>
        <p:guide orient="horz" pos="2417"/>
        <p:guide pos="118"/>
        <p:guide pos="42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16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295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426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8856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540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214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2150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565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994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061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906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574A8-E03E-4AE5-AFAF-21DCF4266B4D}" type="datetimeFigureOut">
              <a:rPr kumimoji="1" lang="ja-JP" altLang="en-US" smtClean="0"/>
              <a:pPr/>
              <a:t>2024/9/17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68C97-4A24-4BE5-A105-8FA6ABA55C4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549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29834" y="332400"/>
            <a:ext cx="1579278" cy="369332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在園等証明書</a:t>
            </a:r>
            <a:endParaRPr kumimoji="1" lang="ja-JP" altLang="en-US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67783"/>
              </p:ext>
            </p:extLst>
          </p:nvPr>
        </p:nvGraphicFramePr>
        <p:xfrm>
          <a:off x="187325" y="701732"/>
          <a:ext cx="6483350" cy="1317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1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17568">
                <a:tc>
                  <a:txBody>
                    <a:bodyPr/>
                    <a:lstStyle/>
                    <a:p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保護者記入欄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36000" marR="36000" marT="18000" marB="18000" vert="wordArtVertRtl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施設名</a:t>
                      </a:r>
                      <a:r>
                        <a:rPr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（在園児は在籍の施設、新規申請の方は第１希望の施設名をご記入ください）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endParaRPr lang="en-US" altLang="ja-JP" sz="3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3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lang="ja-JP" altLang="en-US" sz="64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36000" marR="36000" marT="18000" marB="1800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le 16"/>
          <p:cNvGraphicFramePr>
            <a:graphicFrameLocks noGrp="1"/>
          </p:cNvGraphicFramePr>
          <p:nvPr>
            <p:extLst/>
          </p:nvPr>
        </p:nvGraphicFramePr>
        <p:xfrm>
          <a:off x="444500" y="747078"/>
          <a:ext cx="2984500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2721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保護者氏名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16"/>
          <p:cNvGraphicFramePr>
            <a:graphicFrameLocks noGrp="1"/>
          </p:cNvGraphicFramePr>
          <p:nvPr>
            <p:extLst/>
          </p:nvPr>
        </p:nvGraphicFramePr>
        <p:xfrm>
          <a:off x="3557588" y="747078"/>
          <a:ext cx="2379662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2721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児童からみた続柄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187325" y="2026920"/>
            <a:ext cx="6782626" cy="12234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〔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施設の方へ</a:t>
            </a: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〕</a:t>
            </a:r>
          </a:p>
          <a:p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・本証明書は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</a:t>
            </a:r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施設入所のために使用します。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・内容を照会する場合があり、本書と実態が異なる場合は保育施設入所（内定）を取り消すことがあります。</a:t>
            </a:r>
            <a:endParaRPr kumimoji="1"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施設記入欄</a:t>
            </a:r>
          </a:p>
        </p:txBody>
      </p:sp>
      <p:graphicFrame>
        <p:nvGraphicFramePr>
          <p:cNvPr id="31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451153"/>
              </p:ext>
            </p:extLst>
          </p:nvPr>
        </p:nvGraphicFramePr>
        <p:xfrm>
          <a:off x="187325" y="3411913"/>
          <a:ext cx="6487795" cy="6441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01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4468">
                <a:tc rowSpan="9">
                  <a:txBody>
                    <a:bodyPr/>
                    <a:lstStyle/>
                    <a:p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施設記入欄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36000" marR="36000" marT="18000" marB="18000" vert="wordArtVertRtl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施設名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46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通園（所）場所</a:t>
                      </a:r>
                      <a:endParaRPr lang="en-US" altLang="ja-JP" sz="90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電話番号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509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種別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□特別支援学校幼稚部　　　　　　　　　□児童発達支援　　 　 　　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□医療型児童発達支援　　　　　　　　　□児童心理治療施設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□居宅訪問型児童発達支援　　　　　　　□その他（　　　　　　　　　　　　　　）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74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在園児童氏名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36000" marR="3600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生年月日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平成・令和　　年　　月　　日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74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在園期間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平成・令和　　　年　　　月　　　日から</a:t>
                      </a:r>
                      <a:r>
                        <a:rPr lang="ja-JP" altLang="en-US" sz="105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証明日時点まで</a:t>
                      </a:r>
                      <a:endParaRPr lang="en-US" altLang="ja-JP" sz="1050" b="0" u="sng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25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卒園（業）予定年月日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令和　　　年　　　月　　　日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509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保育時間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lang="ja-JP" altLang="en-US" sz="73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</a:t>
                      </a:r>
                      <a:r>
                        <a:rPr lang="en-US" altLang="ja-JP" sz="73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24</a:t>
                      </a:r>
                      <a:r>
                        <a:rPr lang="ja-JP" altLang="en-US" sz="73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時間表記）</a:t>
                      </a:r>
                      <a:endParaRPr lang="en-US" altLang="ja-JP" sz="73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lang="en-US" altLang="ja-JP" sz="73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lang="en-US" altLang="ja-JP" sz="73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endParaRPr lang="en-US" altLang="ja-JP" sz="73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ja-JP" altLang="en-US" sz="1050" b="0" u="none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平日　　　時　　　分から　　　時　　　分までの　　　時間（延長保育を含む）</a:t>
                      </a:r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u="none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土曜　　　時　　　分から　　　時　　　分までの　　　時間（延長保育を含む）</a:t>
                      </a:r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u="none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日曜　　　時　　　分から　　　時　　　分までの　　　時間（延長保育を含む）</a:t>
                      </a:r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7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長期休暇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/>
                      <a:r>
                        <a:rPr lang="ja-JP" altLang="en-US" sz="56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</a:t>
                      </a:r>
                      <a:r>
                        <a:rPr lang="en-US" altLang="ja-JP" sz="56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1</a:t>
                      </a:r>
                      <a:r>
                        <a:rPr lang="ja-JP" altLang="en-US" sz="56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ヶ月以上の休暇）</a:t>
                      </a:r>
                      <a:endParaRPr lang="en-US" altLang="ja-JP" sz="56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ja-JP" altLang="en-US" sz="1050" b="0" u="none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なし　・　あり　→　（具体的に：　　　　　　　　　　　　　　　　　　　　　　）</a:t>
                      </a:r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48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上記について、相違ないことを証明します。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令和　　　年　　　月　　　日　</a:t>
                      </a:r>
                      <a:r>
                        <a:rPr lang="en-US" altLang="ja-JP" sz="105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※</a:t>
                      </a:r>
                      <a:r>
                        <a:rPr lang="ja-JP" altLang="en-US" sz="1050" b="0" u="sng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日付が未記入の場合は無効です。</a:t>
                      </a:r>
                      <a:endParaRPr lang="en-US" altLang="ja-JP" sz="1050" b="0" u="sng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r>
                        <a:rPr lang="ja-JP" altLang="en-US" sz="1050" b="0" u="none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施設名</a:t>
                      </a:r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r>
                        <a:rPr lang="ja-JP" altLang="en-US" sz="1050" b="0" u="none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所在地</a:t>
                      </a:r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r>
                        <a:rPr lang="ja-JP" altLang="en-US" sz="1050" b="0" u="none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代表者職・氏名　　　　　　　　　　　　　　　　　　　電話番号（　　　　　　　　　　　　）</a:t>
                      </a:r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l"/>
                      <a:r>
                        <a:rPr lang="ja-JP" altLang="en-US" sz="1050" b="0" u="none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（記入担当者名　　　　　　　　　　　　　　　）　　　　</a:t>
                      </a:r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4566">
                <a:tc gridSpan="5">
                  <a:txBody>
                    <a:bodyPr/>
                    <a:lstStyle/>
                    <a:p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　　　　　　　　　　　　　　　　　　　　　　　　　　</a:t>
                      </a:r>
                      <a:r>
                        <a:rPr lang="ja-JP" altLang="en-US" sz="1050" b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　（大野城市保育所・幼稚園申請用</a:t>
                      </a:r>
                      <a:r>
                        <a:rPr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）</a:t>
                      </a:r>
                      <a:endParaRPr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1050" b="0" u="none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本証明書の問い合わせは大野城市子育て支援課  保育所・幼稚園担当まで。</a:t>
                      </a:r>
                      <a:r>
                        <a:rPr lang="en-US" altLang="ja-JP" sz="950" b="0" u="none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TEL092-580-1864</a:t>
                      </a:r>
                      <a:r>
                        <a:rPr lang="ja-JP" altLang="en-US" sz="950" b="0" u="none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（直通）</a:t>
                      </a:r>
                      <a:endParaRPr lang="en-US" altLang="ja-JP" sz="950" b="0" u="sng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0000" marR="90000" marT="46800" marB="468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altLang="ja-JP" sz="1050" b="0" u="none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87325" y="2427012"/>
            <a:ext cx="5301451" cy="253916"/>
          </a:xfrm>
          <a:prstGeom prst="rect">
            <a:avLst/>
          </a:prstGeom>
          <a:noFill/>
          <a:ln w="38100" cmpd="dbl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・記入漏れがある場合は、受け付けできませんので、記入後に再度ご確認</a:t>
            </a: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ください。</a:t>
            </a:r>
            <a:endParaRPr kumimoji="1" lang="ja-JP" altLang="en-US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大かっこ 3"/>
          <p:cNvSpPr/>
          <p:nvPr/>
        </p:nvSpPr>
        <p:spPr>
          <a:xfrm>
            <a:off x="452120" y="6556611"/>
            <a:ext cx="793738" cy="343614"/>
          </a:xfrm>
          <a:prstGeom prst="bracketPair">
            <a:avLst>
              <a:gd name="adj" fmla="val 895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>
            <a:spAutoFit/>
          </a:bodyPr>
          <a:lstStyle/>
          <a:p>
            <a:r>
              <a:rPr lang="en-US" altLang="ja-JP" sz="6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6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複数のパターンが</a:t>
            </a:r>
            <a:endParaRPr lang="en-US" altLang="ja-JP" sz="6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6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sym typeface="Wingdings" panose="05000000000000000000" pitchFamily="2" charset="2"/>
              </a:rPr>
              <a:t>　ある場合は最も多</a:t>
            </a:r>
            <a:endParaRPr lang="en-US" altLang="ja-JP" sz="650" dirty="0">
              <a:latin typeface="HG丸ｺﾞｼｯｸM-PRO" panose="020F0600000000000000" pitchFamily="50" charset="-128"/>
              <a:ea typeface="HG丸ｺﾞｼｯｸM-PRO" panose="020F0600000000000000" pitchFamily="50" charset="-128"/>
              <a:sym typeface="Wingdings" panose="05000000000000000000" pitchFamily="2" charset="2"/>
            </a:endParaRPr>
          </a:p>
          <a:p>
            <a:r>
              <a:rPr lang="ja-JP" altLang="en-US" sz="6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sym typeface="Wingdings" panose="05000000000000000000" pitchFamily="2" charset="2"/>
              </a:rPr>
              <a:t>　</a:t>
            </a:r>
            <a:r>
              <a:rPr lang="ja-JP" altLang="en-US" sz="65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  <a:sym typeface="Wingdings" panose="05000000000000000000" pitchFamily="2" charset="2"/>
              </a:rPr>
              <a:t>い</a:t>
            </a:r>
            <a:r>
              <a:rPr kumimoji="1" lang="ja-JP" altLang="en-US" sz="65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sym typeface="Wingdings" panose="05000000000000000000" pitchFamily="2" charset="2"/>
              </a:rPr>
              <a:t>時間帯を記入</a:t>
            </a:r>
            <a:endParaRPr kumimoji="1" lang="ja-JP" altLang="en-US" sz="6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1" name="大かっこ 20"/>
          <p:cNvSpPr/>
          <p:nvPr/>
        </p:nvSpPr>
        <p:spPr>
          <a:xfrm>
            <a:off x="464933" y="4362626"/>
            <a:ext cx="752872" cy="281940"/>
          </a:xfrm>
          <a:prstGeom prst="bracketPair">
            <a:avLst>
              <a:gd name="adj" fmla="val 1145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>
            <a:spAutoFit/>
          </a:bodyPr>
          <a:lstStyle/>
          <a:p>
            <a:r>
              <a:rPr lang="en-US" altLang="ja-JP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該当する施設</a:t>
            </a:r>
            <a:endParaRPr lang="en-US" altLang="ja-JP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種別に</a:t>
            </a:r>
            <a:r>
              <a:rPr kumimoji="1" lang="ja-JP" altLang="en-US" sz="8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sym typeface="Wingdings" panose="05000000000000000000" pitchFamily="2" charset="2"/>
              </a:rPr>
              <a:t></a:t>
            </a:r>
            <a:endParaRPr kumimoji="1" lang="ja-JP" altLang="en-US" sz="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87325" y="-1622"/>
            <a:ext cx="30123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≪</a:t>
            </a:r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証明日から１ヶ月以内に提出してください≫</a:t>
            </a:r>
          </a:p>
        </p:txBody>
      </p:sp>
      <p:graphicFrame>
        <p:nvGraphicFramePr>
          <p:cNvPr id="23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405005"/>
              </p:ext>
            </p:extLst>
          </p:nvPr>
        </p:nvGraphicFramePr>
        <p:xfrm>
          <a:off x="434973" y="1729523"/>
          <a:ext cx="2984500" cy="25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2721">
                <a:tc>
                  <a:txBody>
                    <a:bodyPr/>
                    <a:lstStyle/>
                    <a:p>
                      <a:endParaRPr kumimoji="1" lang="en-US" altLang="ja-JP" sz="1050" b="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3376659" y="1753920"/>
            <a:ext cx="216119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保育園（所）・幼稚園</a:t>
            </a:r>
          </a:p>
        </p:txBody>
      </p:sp>
      <p:graphicFrame>
        <p:nvGraphicFramePr>
          <p:cNvPr id="24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002828"/>
              </p:ext>
            </p:extLst>
          </p:nvPr>
        </p:nvGraphicFramePr>
        <p:xfrm>
          <a:off x="446400" y="1044000"/>
          <a:ext cx="2033965" cy="46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（フリガナ）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721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児童名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6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378247"/>
              </p:ext>
            </p:extLst>
          </p:nvPr>
        </p:nvGraphicFramePr>
        <p:xfrm>
          <a:off x="2512800" y="1044000"/>
          <a:ext cx="2033965" cy="46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（フリガナ）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721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児童名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105195"/>
              </p:ext>
            </p:extLst>
          </p:nvPr>
        </p:nvGraphicFramePr>
        <p:xfrm>
          <a:off x="4582800" y="1044000"/>
          <a:ext cx="2033965" cy="464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（フリガナ）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721">
                <a:tc>
                  <a:txBody>
                    <a:bodyPr/>
                    <a:lstStyle/>
                    <a:p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〔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児童名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〕</a:t>
                      </a:r>
                    </a:p>
                  </a:txBody>
                  <a:tcPr marL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378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1079</TotalTime>
  <Words>611</Words>
  <Application>Microsoft Office PowerPoint</Application>
  <PresentationFormat>A4 210 x 297 mm</PresentationFormat>
  <Paragraphs>73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ＭＳ Ｐゴシック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梶原 義龍</dc:creator>
  <cp:lastModifiedBy>田中 遼</cp:lastModifiedBy>
  <cp:revision>252</cp:revision>
  <cp:lastPrinted>2016-11-17T05:07:56Z</cp:lastPrinted>
  <dcterms:created xsi:type="dcterms:W3CDTF">2016-10-24T12:01:03Z</dcterms:created>
  <dcterms:modified xsi:type="dcterms:W3CDTF">2024-09-17T07:29:34Z</dcterms:modified>
</cp:coreProperties>
</file>