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4"/>
  </p:notesMasterIdLst>
  <p:sldIdLst>
    <p:sldId id="260" r:id="rId2"/>
    <p:sldId id="261" r:id="rId3"/>
  </p:sldIdLst>
  <p:sldSz cx="7380288" cy="10655300"/>
  <p:notesSz cx="6807200" cy="9939338"/>
  <p:defaultTextStyle>
    <a:defPPr>
      <a:defRPr lang="ja-JP"/>
    </a:defPPr>
    <a:lvl1pPr marL="0" algn="l" defTabSz="981700" rtl="0" eaLnBrk="1" latinLnBrk="0" hangingPunct="1">
      <a:defRPr kumimoji="1" sz="1932" kern="1200">
        <a:solidFill>
          <a:schemeClr val="tx1"/>
        </a:solidFill>
        <a:latin typeface="+mn-lt"/>
        <a:ea typeface="+mn-ea"/>
        <a:cs typeface="+mn-cs"/>
      </a:defRPr>
    </a:lvl1pPr>
    <a:lvl2pPr marL="490850" algn="l" defTabSz="981700" rtl="0" eaLnBrk="1" latinLnBrk="0" hangingPunct="1">
      <a:defRPr kumimoji="1" sz="1932" kern="1200">
        <a:solidFill>
          <a:schemeClr val="tx1"/>
        </a:solidFill>
        <a:latin typeface="+mn-lt"/>
        <a:ea typeface="+mn-ea"/>
        <a:cs typeface="+mn-cs"/>
      </a:defRPr>
    </a:lvl2pPr>
    <a:lvl3pPr marL="981700" algn="l" defTabSz="981700" rtl="0" eaLnBrk="1" latinLnBrk="0" hangingPunct="1">
      <a:defRPr kumimoji="1" sz="1932" kern="1200">
        <a:solidFill>
          <a:schemeClr val="tx1"/>
        </a:solidFill>
        <a:latin typeface="+mn-lt"/>
        <a:ea typeface="+mn-ea"/>
        <a:cs typeface="+mn-cs"/>
      </a:defRPr>
    </a:lvl3pPr>
    <a:lvl4pPr marL="1472550" algn="l" defTabSz="981700" rtl="0" eaLnBrk="1" latinLnBrk="0" hangingPunct="1">
      <a:defRPr kumimoji="1" sz="1932" kern="1200">
        <a:solidFill>
          <a:schemeClr val="tx1"/>
        </a:solidFill>
        <a:latin typeface="+mn-lt"/>
        <a:ea typeface="+mn-ea"/>
        <a:cs typeface="+mn-cs"/>
      </a:defRPr>
    </a:lvl4pPr>
    <a:lvl5pPr marL="1963400" algn="l" defTabSz="981700" rtl="0" eaLnBrk="1" latinLnBrk="0" hangingPunct="1">
      <a:defRPr kumimoji="1" sz="1932" kern="1200">
        <a:solidFill>
          <a:schemeClr val="tx1"/>
        </a:solidFill>
        <a:latin typeface="+mn-lt"/>
        <a:ea typeface="+mn-ea"/>
        <a:cs typeface="+mn-cs"/>
      </a:defRPr>
    </a:lvl5pPr>
    <a:lvl6pPr marL="2454250" algn="l" defTabSz="981700" rtl="0" eaLnBrk="1" latinLnBrk="0" hangingPunct="1">
      <a:defRPr kumimoji="1" sz="1932" kern="1200">
        <a:solidFill>
          <a:schemeClr val="tx1"/>
        </a:solidFill>
        <a:latin typeface="+mn-lt"/>
        <a:ea typeface="+mn-ea"/>
        <a:cs typeface="+mn-cs"/>
      </a:defRPr>
    </a:lvl6pPr>
    <a:lvl7pPr marL="2945100" algn="l" defTabSz="981700" rtl="0" eaLnBrk="1" latinLnBrk="0" hangingPunct="1">
      <a:defRPr kumimoji="1" sz="1932" kern="1200">
        <a:solidFill>
          <a:schemeClr val="tx1"/>
        </a:solidFill>
        <a:latin typeface="+mn-lt"/>
        <a:ea typeface="+mn-ea"/>
        <a:cs typeface="+mn-cs"/>
      </a:defRPr>
    </a:lvl7pPr>
    <a:lvl8pPr marL="3435949" algn="l" defTabSz="981700" rtl="0" eaLnBrk="1" latinLnBrk="0" hangingPunct="1">
      <a:defRPr kumimoji="1" sz="1932" kern="1200">
        <a:solidFill>
          <a:schemeClr val="tx1"/>
        </a:solidFill>
        <a:latin typeface="+mn-lt"/>
        <a:ea typeface="+mn-ea"/>
        <a:cs typeface="+mn-cs"/>
      </a:defRPr>
    </a:lvl8pPr>
    <a:lvl9pPr marL="3926799" algn="l" defTabSz="981700" rtl="0" eaLnBrk="1" latinLnBrk="0" hangingPunct="1">
      <a:defRPr kumimoji="1" sz="1932" kern="1200">
        <a:solidFill>
          <a:schemeClr val="tx1"/>
        </a:solidFill>
        <a:latin typeface="+mn-lt"/>
        <a:ea typeface="+mn-ea"/>
        <a:cs typeface="+mn-cs"/>
      </a:defRPr>
    </a:lvl9pPr>
  </p:defaultTextStyle>
  <p:extLst>
    <p:ext uri="{EFAFB233-063F-42B5-8137-9DF3F51BA10A}">
      <p15:sldGuideLst xmlns:p15="http://schemas.microsoft.com/office/powerpoint/2012/main">
        <p15:guide id="2" pos="2276" userDrawn="1">
          <p15:clr>
            <a:srgbClr val="A4A3A4"/>
          </p15:clr>
        </p15:guide>
        <p15:guide id="4" pos="30" userDrawn="1">
          <p15:clr>
            <a:srgbClr val="A4A3A4"/>
          </p15:clr>
        </p15:guide>
        <p15:guide id="5" pos="4619" userDrawn="1">
          <p15:clr>
            <a:srgbClr val="A4A3A4"/>
          </p15:clr>
        </p15:guide>
        <p15:guide id="6" pos="372" userDrawn="1">
          <p15:clr>
            <a:srgbClr val="A4A3A4"/>
          </p15:clr>
        </p15:guide>
        <p15:guide id="7" pos="3179" userDrawn="1">
          <p15:clr>
            <a:srgbClr val="A4A3A4"/>
          </p15:clr>
        </p15:guide>
        <p15:guide id="8" orient="horz" pos="4234" userDrawn="1">
          <p15:clr>
            <a:srgbClr val="A4A3A4"/>
          </p15:clr>
        </p15:guide>
        <p15:guide id="9" orient="horz" pos="6673" userDrawn="1">
          <p15:clr>
            <a:srgbClr val="A4A3A4"/>
          </p15:clr>
        </p15:guide>
        <p15:guide id="10" orient="horz" pos="1518" userDrawn="1">
          <p15:clr>
            <a:srgbClr val="A4A3A4"/>
          </p15:clr>
        </p15:guide>
        <p15:guide id="11" pos="4057" userDrawn="1">
          <p15:clr>
            <a:srgbClr val="A4A3A4"/>
          </p15:clr>
        </p15:guide>
        <p15:guide id="12" orient="horz" pos="665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FF99"/>
    <a:srgbClr val="006600"/>
    <a:srgbClr val="CCFF99"/>
    <a:srgbClr val="FF99FF"/>
    <a:srgbClr val="FF0066"/>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23" autoAdjust="0"/>
    <p:restoredTop sz="94523" autoAdjust="0"/>
  </p:normalViewPr>
  <p:slideViewPr>
    <p:cSldViewPr snapToGrid="0" showGuides="1">
      <p:cViewPr>
        <p:scale>
          <a:sx n="150" d="100"/>
          <a:sy n="150" d="100"/>
        </p:scale>
        <p:origin x="720" y="86"/>
      </p:cViewPr>
      <p:guideLst>
        <p:guide pos="2276"/>
        <p:guide pos="30"/>
        <p:guide pos="4619"/>
        <p:guide pos="372"/>
        <p:guide pos="3179"/>
        <p:guide orient="horz" pos="4234"/>
        <p:guide orient="horz" pos="6673"/>
        <p:guide orient="horz" pos="1518"/>
        <p:guide pos="4057"/>
        <p:guide orient="horz" pos="6650"/>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588" cy="498645"/>
          </a:xfrm>
          <a:prstGeom prst="rect">
            <a:avLst/>
          </a:prstGeom>
        </p:spPr>
        <p:txBody>
          <a:bodyPr vert="horz" lIns="92181" tIns="46090" rIns="92181" bIns="4609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612" y="0"/>
            <a:ext cx="2948984" cy="498645"/>
          </a:xfrm>
          <a:prstGeom prst="rect">
            <a:avLst/>
          </a:prstGeom>
        </p:spPr>
        <p:txBody>
          <a:bodyPr vert="horz" lIns="92181" tIns="46090" rIns="92181" bIns="46090" rtlCol="0"/>
          <a:lstStyle>
            <a:lvl1pPr algn="r">
              <a:defRPr sz="1200"/>
            </a:lvl1pPr>
          </a:lstStyle>
          <a:p>
            <a:fld id="{AC71FD2B-DD74-414B-B1C0-BACC1A01EEFA}" type="datetimeFigureOut">
              <a:rPr kumimoji="1" lang="ja-JP" altLang="en-US" smtClean="0"/>
              <a:pPr/>
              <a:t>2024/9/17</a:t>
            </a:fld>
            <a:endParaRPr kumimoji="1" lang="ja-JP" altLang="en-US"/>
          </a:p>
        </p:txBody>
      </p:sp>
      <p:sp>
        <p:nvSpPr>
          <p:cNvPr id="4" name="スライド イメージ プレースホルダー 3"/>
          <p:cNvSpPr>
            <a:spLocks noGrp="1" noRot="1" noChangeAspect="1"/>
          </p:cNvSpPr>
          <p:nvPr>
            <p:ph type="sldImg" idx="2"/>
          </p:nvPr>
        </p:nvSpPr>
        <p:spPr>
          <a:xfrm>
            <a:off x="2243138" y="1241425"/>
            <a:ext cx="2322512" cy="3354388"/>
          </a:xfrm>
          <a:prstGeom prst="rect">
            <a:avLst/>
          </a:prstGeom>
          <a:noFill/>
          <a:ln w="12700">
            <a:solidFill>
              <a:prstClr val="black"/>
            </a:solidFill>
          </a:ln>
        </p:spPr>
        <p:txBody>
          <a:bodyPr vert="horz" lIns="92181" tIns="46090" rIns="92181" bIns="46090" rtlCol="0" anchor="ctr"/>
          <a:lstStyle/>
          <a:p>
            <a:endParaRPr lang="ja-JP" altLang="en-US"/>
          </a:p>
        </p:txBody>
      </p:sp>
      <p:sp>
        <p:nvSpPr>
          <p:cNvPr id="5" name="ノート プレースホルダー 4"/>
          <p:cNvSpPr>
            <a:spLocks noGrp="1"/>
          </p:cNvSpPr>
          <p:nvPr>
            <p:ph type="body" sz="quarter" idx="3"/>
          </p:nvPr>
        </p:nvSpPr>
        <p:spPr>
          <a:xfrm>
            <a:off x="681522" y="4783477"/>
            <a:ext cx="5445760" cy="3914043"/>
          </a:xfrm>
          <a:prstGeom prst="rect">
            <a:avLst/>
          </a:prstGeom>
        </p:spPr>
        <p:txBody>
          <a:bodyPr vert="horz" lIns="92181" tIns="46090" rIns="92181" bIns="4609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93"/>
            <a:ext cx="2950588" cy="498645"/>
          </a:xfrm>
          <a:prstGeom prst="rect">
            <a:avLst/>
          </a:prstGeom>
        </p:spPr>
        <p:txBody>
          <a:bodyPr vert="horz" lIns="92181" tIns="46090" rIns="92181" bIns="4609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612" y="9440693"/>
            <a:ext cx="2948984" cy="498645"/>
          </a:xfrm>
          <a:prstGeom prst="rect">
            <a:avLst/>
          </a:prstGeom>
        </p:spPr>
        <p:txBody>
          <a:bodyPr vert="horz" lIns="92181" tIns="46090" rIns="92181" bIns="46090" rtlCol="0" anchor="b"/>
          <a:lstStyle>
            <a:lvl1pPr algn="r">
              <a:defRPr sz="1200"/>
            </a:lvl1pPr>
          </a:lstStyle>
          <a:p>
            <a:fld id="{E7B283AE-70C9-4D64-92E6-FF3C9696734D}" type="slidenum">
              <a:rPr kumimoji="1" lang="ja-JP" altLang="en-US" smtClean="0"/>
              <a:pPr/>
              <a:t>‹#›</a:t>
            </a:fld>
            <a:endParaRPr kumimoji="1" lang="ja-JP" altLang="en-US"/>
          </a:p>
        </p:txBody>
      </p:sp>
    </p:spTree>
    <p:extLst>
      <p:ext uri="{BB962C8B-B14F-4D97-AF65-F5344CB8AC3E}">
        <p14:creationId xmlns:p14="http://schemas.microsoft.com/office/powerpoint/2010/main" val="4234786630"/>
      </p:ext>
    </p:extLst>
  </p:cSld>
  <p:clrMap bg1="lt1" tx1="dk1" bg2="lt2" tx2="dk2" accent1="accent1" accent2="accent2" accent3="accent3" accent4="accent4" accent5="accent5" accent6="accent6" hlink="hlink" folHlink="folHlink"/>
  <p:notesStyle>
    <a:lvl1pPr marL="0" algn="l" defTabSz="981700" rtl="0" eaLnBrk="1" latinLnBrk="0" hangingPunct="1">
      <a:defRPr kumimoji="1" sz="1288" kern="1200">
        <a:solidFill>
          <a:schemeClr val="tx1"/>
        </a:solidFill>
        <a:latin typeface="+mn-lt"/>
        <a:ea typeface="+mn-ea"/>
        <a:cs typeface="+mn-cs"/>
      </a:defRPr>
    </a:lvl1pPr>
    <a:lvl2pPr marL="490850" algn="l" defTabSz="981700" rtl="0" eaLnBrk="1" latinLnBrk="0" hangingPunct="1">
      <a:defRPr kumimoji="1" sz="1288" kern="1200">
        <a:solidFill>
          <a:schemeClr val="tx1"/>
        </a:solidFill>
        <a:latin typeface="+mn-lt"/>
        <a:ea typeface="+mn-ea"/>
        <a:cs typeface="+mn-cs"/>
      </a:defRPr>
    </a:lvl2pPr>
    <a:lvl3pPr marL="981700" algn="l" defTabSz="981700" rtl="0" eaLnBrk="1" latinLnBrk="0" hangingPunct="1">
      <a:defRPr kumimoji="1" sz="1288" kern="1200">
        <a:solidFill>
          <a:schemeClr val="tx1"/>
        </a:solidFill>
        <a:latin typeface="+mn-lt"/>
        <a:ea typeface="+mn-ea"/>
        <a:cs typeface="+mn-cs"/>
      </a:defRPr>
    </a:lvl3pPr>
    <a:lvl4pPr marL="1472550" algn="l" defTabSz="981700" rtl="0" eaLnBrk="1" latinLnBrk="0" hangingPunct="1">
      <a:defRPr kumimoji="1" sz="1288" kern="1200">
        <a:solidFill>
          <a:schemeClr val="tx1"/>
        </a:solidFill>
        <a:latin typeface="+mn-lt"/>
        <a:ea typeface="+mn-ea"/>
        <a:cs typeface="+mn-cs"/>
      </a:defRPr>
    </a:lvl4pPr>
    <a:lvl5pPr marL="1963400" algn="l" defTabSz="981700" rtl="0" eaLnBrk="1" latinLnBrk="0" hangingPunct="1">
      <a:defRPr kumimoji="1" sz="1288" kern="1200">
        <a:solidFill>
          <a:schemeClr val="tx1"/>
        </a:solidFill>
        <a:latin typeface="+mn-lt"/>
        <a:ea typeface="+mn-ea"/>
        <a:cs typeface="+mn-cs"/>
      </a:defRPr>
    </a:lvl5pPr>
    <a:lvl6pPr marL="2454250" algn="l" defTabSz="981700" rtl="0" eaLnBrk="1" latinLnBrk="0" hangingPunct="1">
      <a:defRPr kumimoji="1" sz="1288" kern="1200">
        <a:solidFill>
          <a:schemeClr val="tx1"/>
        </a:solidFill>
        <a:latin typeface="+mn-lt"/>
        <a:ea typeface="+mn-ea"/>
        <a:cs typeface="+mn-cs"/>
      </a:defRPr>
    </a:lvl6pPr>
    <a:lvl7pPr marL="2945100" algn="l" defTabSz="981700" rtl="0" eaLnBrk="1" latinLnBrk="0" hangingPunct="1">
      <a:defRPr kumimoji="1" sz="1288" kern="1200">
        <a:solidFill>
          <a:schemeClr val="tx1"/>
        </a:solidFill>
        <a:latin typeface="+mn-lt"/>
        <a:ea typeface="+mn-ea"/>
        <a:cs typeface="+mn-cs"/>
      </a:defRPr>
    </a:lvl7pPr>
    <a:lvl8pPr marL="3435949" algn="l" defTabSz="981700" rtl="0" eaLnBrk="1" latinLnBrk="0" hangingPunct="1">
      <a:defRPr kumimoji="1" sz="1288" kern="1200">
        <a:solidFill>
          <a:schemeClr val="tx1"/>
        </a:solidFill>
        <a:latin typeface="+mn-lt"/>
        <a:ea typeface="+mn-ea"/>
        <a:cs typeface="+mn-cs"/>
      </a:defRPr>
    </a:lvl8pPr>
    <a:lvl9pPr marL="3926799" algn="l" defTabSz="981700" rtl="0" eaLnBrk="1" latinLnBrk="0" hangingPunct="1">
      <a:defRPr kumimoji="1" sz="128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53522" y="1743820"/>
            <a:ext cx="6273245" cy="3709623"/>
          </a:xfrm>
        </p:spPr>
        <p:txBody>
          <a:bodyPr anchor="b"/>
          <a:lstStyle>
            <a:lvl1pPr algn="ctr">
              <a:defRPr sz="4843"/>
            </a:lvl1pPr>
          </a:lstStyle>
          <a:p>
            <a:r>
              <a:rPr lang="ja-JP" altLang="en-US"/>
              <a:t>マスター タイトルの書式設定</a:t>
            </a:r>
            <a:endParaRPr lang="en-US" dirty="0"/>
          </a:p>
        </p:txBody>
      </p:sp>
      <p:sp>
        <p:nvSpPr>
          <p:cNvPr id="3" name="Subtitle 2"/>
          <p:cNvSpPr>
            <a:spLocks noGrp="1"/>
          </p:cNvSpPr>
          <p:nvPr>
            <p:ph type="subTitle" idx="1"/>
          </p:nvPr>
        </p:nvSpPr>
        <p:spPr>
          <a:xfrm>
            <a:off x="922536" y="5596500"/>
            <a:ext cx="5535216" cy="2572564"/>
          </a:xfrm>
        </p:spPr>
        <p:txBody>
          <a:bodyPr/>
          <a:lstStyle>
            <a:lvl1pPr marL="0" indent="0" algn="ctr">
              <a:buNone/>
              <a:defRPr sz="1937"/>
            </a:lvl1pPr>
            <a:lvl2pPr marL="369006" indent="0" algn="ctr">
              <a:buNone/>
              <a:defRPr sz="1614"/>
            </a:lvl2pPr>
            <a:lvl3pPr marL="738012" indent="0" algn="ctr">
              <a:buNone/>
              <a:defRPr sz="1453"/>
            </a:lvl3pPr>
            <a:lvl4pPr marL="1107018" indent="0" algn="ctr">
              <a:buNone/>
              <a:defRPr sz="1291"/>
            </a:lvl4pPr>
            <a:lvl5pPr marL="1476024" indent="0" algn="ctr">
              <a:buNone/>
              <a:defRPr sz="1291"/>
            </a:lvl5pPr>
            <a:lvl6pPr marL="1845031" indent="0" algn="ctr">
              <a:buNone/>
              <a:defRPr sz="1291"/>
            </a:lvl6pPr>
            <a:lvl7pPr marL="2214037" indent="0" algn="ctr">
              <a:buNone/>
              <a:defRPr sz="1291"/>
            </a:lvl7pPr>
            <a:lvl8pPr marL="2583043" indent="0" algn="ctr">
              <a:buNone/>
              <a:defRPr sz="1291"/>
            </a:lvl8pPr>
            <a:lvl9pPr marL="2952049" indent="0" algn="ctr">
              <a:buNone/>
              <a:defRPr sz="129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1084250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3000494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81519" y="567296"/>
            <a:ext cx="1591375" cy="902987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07395" y="567296"/>
            <a:ext cx="4681870" cy="902987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2060082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3814248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03552" y="2656429"/>
            <a:ext cx="6365498" cy="4432308"/>
          </a:xfrm>
        </p:spPr>
        <p:txBody>
          <a:bodyPr anchor="b"/>
          <a:lstStyle>
            <a:lvl1pPr>
              <a:defRPr sz="4843"/>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03552" y="7130668"/>
            <a:ext cx="6365498" cy="2330846"/>
          </a:xfrm>
        </p:spPr>
        <p:txBody>
          <a:bodyPr/>
          <a:lstStyle>
            <a:lvl1pPr marL="0" indent="0">
              <a:buNone/>
              <a:defRPr sz="1937">
                <a:solidFill>
                  <a:schemeClr val="tx1"/>
                </a:solidFill>
              </a:defRPr>
            </a:lvl1pPr>
            <a:lvl2pPr marL="369006" indent="0">
              <a:buNone/>
              <a:defRPr sz="1614">
                <a:solidFill>
                  <a:schemeClr val="tx1">
                    <a:tint val="75000"/>
                  </a:schemeClr>
                </a:solidFill>
              </a:defRPr>
            </a:lvl2pPr>
            <a:lvl3pPr marL="738012" indent="0">
              <a:buNone/>
              <a:defRPr sz="1453">
                <a:solidFill>
                  <a:schemeClr val="tx1">
                    <a:tint val="75000"/>
                  </a:schemeClr>
                </a:solidFill>
              </a:defRPr>
            </a:lvl3pPr>
            <a:lvl4pPr marL="1107018" indent="0">
              <a:buNone/>
              <a:defRPr sz="1291">
                <a:solidFill>
                  <a:schemeClr val="tx1">
                    <a:tint val="75000"/>
                  </a:schemeClr>
                </a:solidFill>
              </a:defRPr>
            </a:lvl4pPr>
            <a:lvl5pPr marL="1476024" indent="0">
              <a:buNone/>
              <a:defRPr sz="1291">
                <a:solidFill>
                  <a:schemeClr val="tx1">
                    <a:tint val="75000"/>
                  </a:schemeClr>
                </a:solidFill>
              </a:defRPr>
            </a:lvl5pPr>
            <a:lvl6pPr marL="1845031" indent="0">
              <a:buNone/>
              <a:defRPr sz="1291">
                <a:solidFill>
                  <a:schemeClr val="tx1">
                    <a:tint val="75000"/>
                  </a:schemeClr>
                </a:solidFill>
              </a:defRPr>
            </a:lvl6pPr>
            <a:lvl7pPr marL="2214037" indent="0">
              <a:buNone/>
              <a:defRPr sz="1291">
                <a:solidFill>
                  <a:schemeClr val="tx1">
                    <a:tint val="75000"/>
                  </a:schemeClr>
                </a:solidFill>
              </a:defRPr>
            </a:lvl7pPr>
            <a:lvl8pPr marL="2583043" indent="0">
              <a:buNone/>
              <a:defRPr sz="1291">
                <a:solidFill>
                  <a:schemeClr val="tx1">
                    <a:tint val="75000"/>
                  </a:schemeClr>
                </a:solidFill>
              </a:defRPr>
            </a:lvl8pPr>
            <a:lvl9pPr marL="2952049" indent="0">
              <a:buNone/>
              <a:defRPr sz="129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1243370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07395" y="2836480"/>
            <a:ext cx="3136622" cy="676069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736271" y="2836480"/>
            <a:ext cx="3136622" cy="676069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710560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08356" y="567298"/>
            <a:ext cx="6365498" cy="20595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08357" y="2612029"/>
            <a:ext cx="3122207" cy="1280115"/>
          </a:xfrm>
        </p:spPr>
        <p:txBody>
          <a:bodyPr anchor="b"/>
          <a:lstStyle>
            <a:lvl1pPr marL="0" indent="0">
              <a:buNone/>
              <a:defRPr sz="1937" b="1"/>
            </a:lvl1pPr>
            <a:lvl2pPr marL="369006" indent="0">
              <a:buNone/>
              <a:defRPr sz="1614" b="1"/>
            </a:lvl2pPr>
            <a:lvl3pPr marL="738012" indent="0">
              <a:buNone/>
              <a:defRPr sz="1453" b="1"/>
            </a:lvl3pPr>
            <a:lvl4pPr marL="1107018" indent="0">
              <a:buNone/>
              <a:defRPr sz="1291" b="1"/>
            </a:lvl4pPr>
            <a:lvl5pPr marL="1476024" indent="0">
              <a:buNone/>
              <a:defRPr sz="1291" b="1"/>
            </a:lvl5pPr>
            <a:lvl6pPr marL="1845031" indent="0">
              <a:buNone/>
              <a:defRPr sz="1291" b="1"/>
            </a:lvl6pPr>
            <a:lvl7pPr marL="2214037" indent="0">
              <a:buNone/>
              <a:defRPr sz="1291" b="1"/>
            </a:lvl7pPr>
            <a:lvl8pPr marL="2583043" indent="0">
              <a:buNone/>
              <a:defRPr sz="1291" b="1"/>
            </a:lvl8pPr>
            <a:lvl9pPr marL="2952049" indent="0">
              <a:buNone/>
              <a:defRPr sz="1291" b="1"/>
            </a:lvl9pPr>
          </a:lstStyle>
          <a:p>
            <a:pPr lvl="0"/>
            <a:r>
              <a:rPr lang="ja-JP" altLang="en-US"/>
              <a:t>マスター テキストの書式設定</a:t>
            </a:r>
          </a:p>
        </p:txBody>
      </p:sp>
      <p:sp>
        <p:nvSpPr>
          <p:cNvPr id="4" name="Content Placeholder 3"/>
          <p:cNvSpPr>
            <a:spLocks noGrp="1"/>
          </p:cNvSpPr>
          <p:nvPr>
            <p:ph sz="half" idx="2"/>
          </p:nvPr>
        </p:nvSpPr>
        <p:spPr>
          <a:xfrm>
            <a:off x="508357" y="3892144"/>
            <a:ext cx="3122207" cy="572475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736271" y="2612029"/>
            <a:ext cx="3137584" cy="1280115"/>
          </a:xfrm>
        </p:spPr>
        <p:txBody>
          <a:bodyPr anchor="b"/>
          <a:lstStyle>
            <a:lvl1pPr marL="0" indent="0">
              <a:buNone/>
              <a:defRPr sz="1937" b="1"/>
            </a:lvl1pPr>
            <a:lvl2pPr marL="369006" indent="0">
              <a:buNone/>
              <a:defRPr sz="1614" b="1"/>
            </a:lvl2pPr>
            <a:lvl3pPr marL="738012" indent="0">
              <a:buNone/>
              <a:defRPr sz="1453" b="1"/>
            </a:lvl3pPr>
            <a:lvl4pPr marL="1107018" indent="0">
              <a:buNone/>
              <a:defRPr sz="1291" b="1"/>
            </a:lvl4pPr>
            <a:lvl5pPr marL="1476024" indent="0">
              <a:buNone/>
              <a:defRPr sz="1291" b="1"/>
            </a:lvl5pPr>
            <a:lvl6pPr marL="1845031" indent="0">
              <a:buNone/>
              <a:defRPr sz="1291" b="1"/>
            </a:lvl6pPr>
            <a:lvl7pPr marL="2214037" indent="0">
              <a:buNone/>
              <a:defRPr sz="1291" b="1"/>
            </a:lvl7pPr>
            <a:lvl8pPr marL="2583043" indent="0">
              <a:buNone/>
              <a:defRPr sz="1291" b="1"/>
            </a:lvl8pPr>
            <a:lvl9pPr marL="2952049" indent="0">
              <a:buNone/>
              <a:defRPr sz="1291" b="1"/>
            </a:lvl9pPr>
          </a:lstStyle>
          <a:p>
            <a:pPr lvl="0"/>
            <a:r>
              <a:rPr lang="ja-JP" altLang="en-US"/>
              <a:t>マスター テキストの書式設定</a:t>
            </a:r>
          </a:p>
        </p:txBody>
      </p:sp>
      <p:sp>
        <p:nvSpPr>
          <p:cNvPr id="6" name="Content Placeholder 5"/>
          <p:cNvSpPr>
            <a:spLocks noGrp="1"/>
          </p:cNvSpPr>
          <p:nvPr>
            <p:ph sz="quarter" idx="4"/>
          </p:nvPr>
        </p:nvSpPr>
        <p:spPr>
          <a:xfrm>
            <a:off x="3736271" y="3892144"/>
            <a:ext cx="3137584" cy="572475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495264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2116840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4098488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08356" y="710353"/>
            <a:ext cx="2380335" cy="2486237"/>
          </a:xfrm>
        </p:spPr>
        <p:txBody>
          <a:bodyPr anchor="b"/>
          <a:lstStyle>
            <a:lvl1pPr>
              <a:defRPr sz="2583"/>
            </a:lvl1pPr>
          </a:lstStyle>
          <a:p>
            <a:r>
              <a:rPr lang="ja-JP" altLang="en-US"/>
              <a:t>マスター タイトルの書式設定</a:t>
            </a:r>
            <a:endParaRPr lang="en-US" dirty="0"/>
          </a:p>
        </p:txBody>
      </p:sp>
      <p:sp>
        <p:nvSpPr>
          <p:cNvPr id="3" name="Content Placeholder 2"/>
          <p:cNvSpPr>
            <a:spLocks noGrp="1"/>
          </p:cNvSpPr>
          <p:nvPr>
            <p:ph idx="1"/>
          </p:nvPr>
        </p:nvSpPr>
        <p:spPr>
          <a:xfrm>
            <a:off x="3137584" y="1534168"/>
            <a:ext cx="3736271" cy="7572169"/>
          </a:xfrm>
        </p:spPr>
        <p:txBody>
          <a:bodyPr/>
          <a:lstStyle>
            <a:lvl1pPr>
              <a:defRPr sz="2583"/>
            </a:lvl1pPr>
            <a:lvl2pPr>
              <a:defRPr sz="2260"/>
            </a:lvl2pPr>
            <a:lvl3pPr>
              <a:defRPr sz="1937"/>
            </a:lvl3pPr>
            <a:lvl4pPr>
              <a:defRPr sz="1614"/>
            </a:lvl4pPr>
            <a:lvl5pPr>
              <a:defRPr sz="1614"/>
            </a:lvl5pPr>
            <a:lvl6pPr>
              <a:defRPr sz="1614"/>
            </a:lvl6pPr>
            <a:lvl7pPr>
              <a:defRPr sz="1614"/>
            </a:lvl7pPr>
            <a:lvl8pPr>
              <a:defRPr sz="1614"/>
            </a:lvl8pPr>
            <a:lvl9pPr>
              <a:defRPr sz="161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08356" y="3196590"/>
            <a:ext cx="2380335" cy="5922078"/>
          </a:xfrm>
        </p:spPr>
        <p:txBody>
          <a:bodyPr/>
          <a:lstStyle>
            <a:lvl1pPr marL="0" indent="0">
              <a:buNone/>
              <a:defRPr sz="1291"/>
            </a:lvl1pPr>
            <a:lvl2pPr marL="369006" indent="0">
              <a:buNone/>
              <a:defRPr sz="1130"/>
            </a:lvl2pPr>
            <a:lvl3pPr marL="738012" indent="0">
              <a:buNone/>
              <a:defRPr sz="969"/>
            </a:lvl3pPr>
            <a:lvl4pPr marL="1107018" indent="0">
              <a:buNone/>
              <a:defRPr sz="807"/>
            </a:lvl4pPr>
            <a:lvl5pPr marL="1476024" indent="0">
              <a:buNone/>
              <a:defRPr sz="807"/>
            </a:lvl5pPr>
            <a:lvl6pPr marL="1845031" indent="0">
              <a:buNone/>
              <a:defRPr sz="807"/>
            </a:lvl6pPr>
            <a:lvl7pPr marL="2214037" indent="0">
              <a:buNone/>
              <a:defRPr sz="807"/>
            </a:lvl7pPr>
            <a:lvl8pPr marL="2583043" indent="0">
              <a:buNone/>
              <a:defRPr sz="807"/>
            </a:lvl8pPr>
            <a:lvl9pPr marL="2952049" indent="0">
              <a:buNone/>
              <a:defRPr sz="80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1108232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08356" y="710353"/>
            <a:ext cx="2380335" cy="2486237"/>
          </a:xfrm>
        </p:spPr>
        <p:txBody>
          <a:bodyPr anchor="b"/>
          <a:lstStyle>
            <a:lvl1pPr>
              <a:defRPr sz="2583"/>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137584" y="1534168"/>
            <a:ext cx="3736271" cy="7572169"/>
          </a:xfrm>
        </p:spPr>
        <p:txBody>
          <a:bodyPr anchor="t"/>
          <a:lstStyle>
            <a:lvl1pPr marL="0" indent="0">
              <a:buNone/>
              <a:defRPr sz="2583"/>
            </a:lvl1pPr>
            <a:lvl2pPr marL="369006" indent="0">
              <a:buNone/>
              <a:defRPr sz="2260"/>
            </a:lvl2pPr>
            <a:lvl3pPr marL="738012" indent="0">
              <a:buNone/>
              <a:defRPr sz="1937"/>
            </a:lvl3pPr>
            <a:lvl4pPr marL="1107018" indent="0">
              <a:buNone/>
              <a:defRPr sz="1614"/>
            </a:lvl4pPr>
            <a:lvl5pPr marL="1476024" indent="0">
              <a:buNone/>
              <a:defRPr sz="1614"/>
            </a:lvl5pPr>
            <a:lvl6pPr marL="1845031" indent="0">
              <a:buNone/>
              <a:defRPr sz="1614"/>
            </a:lvl6pPr>
            <a:lvl7pPr marL="2214037" indent="0">
              <a:buNone/>
              <a:defRPr sz="1614"/>
            </a:lvl7pPr>
            <a:lvl8pPr marL="2583043" indent="0">
              <a:buNone/>
              <a:defRPr sz="1614"/>
            </a:lvl8pPr>
            <a:lvl9pPr marL="2952049" indent="0">
              <a:buNone/>
              <a:defRPr sz="1614"/>
            </a:lvl9pPr>
          </a:lstStyle>
          <a:p>
            <a:r>
              <a:rPr lang="ja-JP" altLang="en-US"/>
              <a:t>図を追加</a:t>
            </a:r>
            <a:endParaRPr lang="en-US" dirty="0"/>
          </a:p>
        </p:txBody>
      </p:sp>
      <p:sp>
        <p:nvSpPr>
          <p:cNvPr id="4" name="Text Placeholder 3"/>
          <p:cNvSpPr>
            <a:spLocks noGrp="1"/>
          </p:cNvSpPr>
          <p:nvPr>
            <p:ph type="body" sz="half" idx="2"/>
          </p:nvPr>
        </p:nvSpPr>
        <p:spPr>
          <a:xfrm>
            <a:off x="508356" y="3196590"/>
            <a:ext cx="2380335" cy="5922078"/>
          </a:xfrm>
        </p:spPr>
        <p:txBody>
          <a:bodyPr/>
          <a:lstStyle>
            <a:lvl1pPr marL="0" indent="0">
              <a:buNone/>
              <a:defRPr sz="1291"/>
            </a:lvl1pPr>
            <a:lvl2pPr marL="369006" indent="0">
              <a:buNone/>
              <a:defRPr sz="1130"/>
            </a:lvl2pPr>
            <a:lvl3pPr marL="738012" indent="0">
              <a:buNone/>
              <a:defRPr sz="969"/>
            </a:lvl3pPr>
            <a:lvl4pPr marL="1107018" indent="0">
              <a:buNone/>
              <a:defRPr sz="807"/>
            </a:lvl4pPr>
            <a:lvl5pPr marL="1476024" indent="0">
              <a:buNone/>
              <a:defRPr sz="807"/>
            </a:lvl5pPr>
            <a:lvl6pPr marL="1845031" indent="0">
              <a:buNone/>
              <a:defRPr sz="807"/>
            </a:lvl6pPr>
            <a:lvl7pPr marL="2214037" indent="0">
              <a:buNone/>
              <a:defRPr sz="807"/>
            </a:lvl7pPr>
            <a:lvl8pPr marL="2583043" indent="0">
              <a:buNone/>
              <a:defRPr sz="807"/>
            </a:lvl8pPr>
            <a:lvl9pPr marL="2952049" indent="0">
              <a:buNone/>
              <a:defRPr sz="80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1128886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7395" y="567298"/>
            <a:ext cx="6365498" cy="205953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07395" y="2836480"/>
            <a:ext cx="6365498" cy="676069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07395" y="9875887"/>
            <a:ext cx="1660565" cy="567296"/>
          </a:xfrm>
          <a:prstGeom prst="rect">
            <a:avLst/>
          </a:prstGeom>
        </p:spPr>
        <p:txBody>
          <a:bodyPr vert="horz" lIns="91440" tIns="45720" rIns="91440" bIns="45720" rtlCol="0" anchor="ctr"/>
          <a:lstStyle>
            <a:lvl1pPr algn="l">
              <a:defRPr sz="969">
                <a:solidFill>
                  <a:schemeClr val="tx1">
                    <a:tint val="75000"/>
                  </a:schemeClr>
                </a:solidFill>
              </a:defRPr>
            </a:lvl1p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3"/>
          </p:nvPr>
        </p:nvSpPr>
        <p:spPr>
          <a:xfrm>
            <a:off x="2444721" y="9875887"/>
            <a:ext cx="2490847" cy="567296"/>
          </a:xfrm>
          <a:prstGeom prst="rect">
            <a:avLst/>
          </a:prstGeom>
        </p:spPr>
        <p:txBody>
          <a:bodyPr vert="horz" lIns="91440" tIns="45720" rIns="91440" bIns="45720" rtlCol="0" anchor="ctr"/>
          <a:lstStyle>
            <a:lvl1pPr algn="ctr">
              <a:defRPr sz="969">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212328" y="9875887"/>
            <a:ext cx="1660565" cy="567296"/>
          </a:xfrm>
          <a:prstGeom prst="rect">
            <a:avLst/>
          </a:prstGeom>
        </p:spPr>
        <p:txBody>
          <a:bodyPr vert="horz" lIns="91440" tIns="45720" rIns="91440" bIns="45720" rtlCol="0" anchor="ctr"/>
          <a:lstStyle>
            <a:lvl1pPr algn="r">
              <a:defRPr sz="969">
                <a:solidFill>
                  <a:schemeClr val="tx1">
                    <a:tint val="75000"/>
                  </a:schemeClr>
                </a:solidFill>
              </a:defRPr>
            </a:lvl1p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23488319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738012" rtl="0" eaLnBrk="1" latinLnBrk="0" hangingPunct="1">
        <a:lnSpc>
          <a:spcPct val="90000"/>
        </a:lnSpc>
        <a:spcBef>
          <a:spcPct val="0"/>
        </a:spcBef>
        <a:buNone/>
        <a:defRPr kumimoji="1" sz="3551" kern="1200">
          <a:solidFill>
            <a:schemeClr val="tx1"/>
          </a:solidFill>
          <a:latin typeface="+mj-lt"/>
          <a:ea typeface="+mj-ea"/>
          <a:cs typeface="+mj-cs"/>
        </a:defRPr>
      </a:lvl1pPr>
    </p:titleStyle>
    <p:bodyStyle>
      <a:lvl1pPr marL="184503" indent="-184503" algn="l" defTabSz="738012" rtl="0" eaLnBrk="1" latinLnBrk="0" hangingPunct="1">
        <a:lnSpc>
          <a:spcPct val="90000"/>
        </a:lnSpc>
        <a:spcBef>
          <a:spcPts val="807"/>
        </a:spcBef>
        <a:buFont typeface="Arial" panose="020B0604020202020204" pitchFamily="34" charset="0"/>
        <a:buChar char="•"/>
        <a:defRPr kumimoji="1" sz="2260" kern="1200">
          <a:solidFill>
            <a:schemeClr val="tx1"/>
          </a:solidFill>
          <a:latin typeface="+mn-lt"/>
          <a:ea typeface="+mn-ea"/>
          <a:cs typeface="+mn-cs"/>
        </a:defRPr>
      </a:lvl1pPr>
      <a:lvl2pPr marL="553509" indent="-184503" algn="l" defTabSz="738012" rtl="0" eaLnBrk="1" latinLnBrk="0" hangingPunct="1">
        <a:lnSpc>
          <a:spcPct val="90000"/>
        </a:lnSpc>
        <a:spcBef>
          <a:spcPts val="404"/>
        </a:spcBef>
        <a:buFont typeface="Arial" panose="020B0604020202020204" pitchFamily="34" charset="0"/>
        <a:buChar char="•"/>
        <a:defRPr kumimoji="1" sz="1937" kern="1200">
          <a:solidFill>
            <a:schemeClr val="tx1"/>
          </a:solidFill>
          <a:latin typeface="+mn-lt"/>
          <a:ea typeface="+mn-ea"/>
          <a:cs typeface="+mn-cs"/>
        </a:defRPr>
      </a:lvl2pPr>
      <a:lvl3pPr marL="922515" indent="-184503" algn="l" defTabSz="738012" rtl="0" eaLnBrk="1" latinLnBrk="0" hangingPunct="1">
        <a:lnSpc>
          <a:spcPct val="90000"/>
        </a:lnSpc>
        <a:spcBef>
          <a:spcPts val="404"/>
        </a:spcBef>
        <a:buFont typeface="Arial" panose="020B0604020202020204" pitchFamily="34" charset="0"/>
        <a:buChar char="•"/>
        <a:defRPr kumimoji="1" sz="1614" kern="1200">
          <a:solidFill>
            <a:schemeClr val="tx1"/>
          </a:solidFill>
          <a:latin typeface="+mn-lt"/>
          <a:ea typeface="+mn-ea"/>
          <a:cs typeface="+mn-cs"/>
        </a:defRPr>
      </a:lvl3pPr>
      <a:lvl4pPr marL="1291521"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4pPr>
      <a:lvl5pPr marL="1660528"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5pPr>
      <a:lvl6pPr marL="2029534"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6pPr>
      <a:lvl7pPr marL="2398540"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7pPr>
      <a:lvl8pPr marL="2767546"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8pPr>
      <a:lvl9pPr marL="3136552" indent="-184503" algn="l" defTabSz="738012" rtl="0" eaLnBrk="1" latinLnBrk="0" hangingPunct="1">
        <a:lnSpc>
          <a:spcPct val="90000"/>
        </a:lnSpc>
        <a:spcBef>
          <a:spcPts val="404"/>
        </a:spcBef>
        <a:buFont typeface="Arial" panose="020B0604020202020204" pitchFamily="34" charset="0"/>
        <a:buChar char="•"/>
        <a:defRPr kumimoji="1" sz="1453" kern="1200">
          <a:solidFill>
            <a:schemeClr val="tx1"/>
          </a:solidFill>
          <a:latin typeface="+mn-lt"/>
          <a:ea typeface="+mn-ea"/>
          <a:cs typeface="+mn-cs"/>
        </a:defRPr>
      </a:lvl9pPr>
    </p:bodyStyle>
    <p:otherStyle>
      <a:defPPr>
        <a:defRPr lang="en-US"/>
      </a:defPPr>
      <a:lvl1pPr marL="0" algn="l" defTabSz="738012" rtl="0" eaLnBrk="1" latinLnBrk="0" hangingPunct="1">
        <a:defRPr kumimoji="1" sz="1453" kern="1200">
          <a:solidFill>
            <a:schemeClr val="tx1"/>
          </a:solidFill>
          <a:latin typeface="+mn-lt"/>
          <a:ea typeface="+mn-ea"/>
          <a:cs typeface="+mn-cs"/>
        </a:defRPr>
      </a:lvl1pPr>
      <a:lvl2pPr marL="369006" algn="l" defTabSz="738012" rtl="0" eaLnBrk="1" latinLnBrk="0" hangingPunct="1">
        <a:defRPr kumimoji="1" sz="1453" kern="1200">
          <a:solidFill>
            <a:schemeClr val="tx1"/>
          </a:solidFill>
          <a:latin typeface="+mn-lt"/>
          <a:ea typeface="+mn-ea"/>
          <a:cs typeface="+mn-cs"/>
        </a:defRPr>
      </a:lvl2pPr>
      <a:lvl3pPr marL="738012" algn="l" defTabSz="738012" rtl="0" eaLnBrk="1" latinLnBrk="0" hangingPunct="1">
        <a:defRPr kumimoji="1" sz="1453" kern="1200">
          <a:solidFill>
            <a:schemeClr val="tx1"/>
          </a:solidFill>
          <a:latin typeface="+mn-lt"/>
          <a:ea typeface="+mn-ea"/>
          <a:cs typeface="+mn-cs"/>
        </a:defRPr>
      </a:lvl3pPr>
      <a:lvl4pPr marL="1107018" algn="l" defTabSz="738012" rtl="0" eaLnBrk="1" latinLnBrk="0" hangingPunct="1">
        <a:defRPr kumimoji="1" sz="1453" kern="1200">
          <a:solidFill>
            <a:schemeClr val="tx1"/>
          </a:solidFill>
          <a:latin typeface="+mn-lt"/>
          <a:ea typeface="+mn-ea"/>
          <a:cs typeface="+mn-cs"/>
        </a:defRPr>
      </a:lvl4pPr>
      <a:lvl5pPr marL="1476024" algn="l" defTabSz="738012" rtl="0" eaLnBrk="1" latinLnBrk="0" hangingPunct="1">
        <a:defRPr kumimoji="1" sz="1453" kern="1200">
          <a:solidFill>
            <a:schemeClr val="tx1"/>
          </a:solidFill>
          <a:latin typeface="+mn-lt"/>
          <a:ea typeface="+mn-ea"/>
          <a:cs typeface="+mn-cs"/>
        </a:defRPr>
      </a:lvl5pPr>
      <a:lvl6pPr marL="1845031" algn="l" defTabSz="738012" rtl="0" eaLnBrk="1" latinLnBrk="0" hangingPunct="1">
        <a:defRPr kumimoji="1" sz="1453" kern="1200">
          <a:solidFill>
            <a:schemeClr val="tx1"/>
          </a:solidFill>
          <a:latin typeface="+mn-lt"/>
          <a:ea typeface="+mn-ea"/>
          <a:cs typeface="+mn-cs"/>
        </a:defRPr>
      </a:lvl6pPr>
      <a:lvl7pPr marL="2214037" algn="l" defTabSz="738012" rtl="0" eaLnBrk="1" latinLnBrk="0" hangingPunct="1">
        <a:defRPr kumimoji="1" sz="1453" kern="1200">
          <a:solidFill>
            <a:schemeClr val="tx1"/>
          </a:solidFill>
          <a:latin typeface="+mn-lt"/>
          <a:ea typeface="+mn-ea"/>
          <a:cs typeface="+mn-cs"/>
        </a:defRPr>
      </a:lvl7pPr>
      <a:lvl8pPr marL="2583043" algn="l" defTabSz="738012" rtl="0" eaLnBrk="1" latinLnBrk="0" hangingPunct="1">
        <a:defRPr kumimoji="1" sz="1453" kern="1200">
          <a:solidFill>
            <a:schemeClr val="tx1"/>
          </a:solidFill>
          <a:latin typeface="+mn-lt"/>
          <a:ea typeface="+mn-ea"/>
          <a:cs typeface="+mn-cs"/>
        </a:defRPr>
      </a:lvl8pPr>
      <a:lvl9pPr marL="2952049" algn="l" defTabSz="738012" rtl="0" eaLnBrk="1" latinLnBrk="0" hangingPunct="1">
        <a:defRPr kumimoji="1" sz="14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52000" y="724350"/>
            <a:ext cx="6631471" cy="593738"/>
          </a:xfrm>
          <a:prstGeom prst="rect">
            <a:avLst/>
          </a:prstGeom>
          <a:noFill/>
          <a:ln w="19050">
            <a:noFill/>
          </a:ln>
        </p:spPr>
        <p:txBody>
          <a:bodyPr wrap="square" rtlCol="0">
            <a:spAutoFit/>
          </a:bodyPr>
          <a:lstStyle/>
          <a:p>
            <a:r>
              <a:rPr lang="ja-JP" altLang="en-US" sz="819" dirty="0">
                <a:latin typeface="HG丸ｺﾞｼｯｸM-PRO" panose="020F0600000000000000" pitchFamily="50" charset="-128"/>
                <a:ea typeface="HG丸ｺﾞｼｯｸM-PRO" panose="020F0600000000000000" pitchFamily="50" charset="-128"/>
              </a:rPr>
              <a:t>大野城市長　宛</a:t>
            </a:r>
            <a:endParaRPr lang="en-US" altLang="ja-JP" sz="819" dirty="0">
              <a:latin typeface="HG丸ｺﾞｼｯｸM-PRO" panose="020F0600000000000000" pitchFamily="50" charset="-128"/>
              <a:ea typeface="HG丸ｺﾞｼｯｸM-PRO" panose="020F0600000000000000" pitchFamily="50" charset="-128"/>
            </a:endParaRPr>
          </a:p>
          <a:p>
            <a:r>
              <a:rPr lang="ja-JP" altLang="en-US" sz="819" dirty="0">
                <a:latin typeface="HG丸ｺﾞｼｯｸM-PRO" panose="020F0600000000000000" pitchFamily="50" charset="-128"/>
                <a:ea typeface="HG丸ｺﾞｼｯｸM-PRO" panose="020F0600000000000000" pitchFamily="50" charset="-128"/>
              </a:rPr>
              <a:t>（誓約）私は、以下の①及び②に同意の上、教育・保育給付認定及び保育所の入所について関係書類を添えて申請します。</a:t>
            </a:r>
            <a:endParaRPr lang="en-US" altLang="ja-JP" sz="819" dirty="0">
              <a:latin typeface="HG丸ｺﾞｼｯｸM-PRO" panose="020F0600000000000000" pitchFamily="50" charset="-128"/>
              <a:ea typeface="HG丸ｺﾞｼｯｸM-PRO" panose="020F0600000000000000" pitchFamily="50" charset="-128"/>
            </a:endParaRPr>
          </a:p>
          <a:p>
            <a:r>
              <a:rPr lang="ja-JP" altLang="en-US" sz="819" dirty="0">
                <a:latin typeface="HG丸ｺﾞｼｯｸM-PRO" panose="020F0600000000000000" pitchFamily="50" charset="-128"/>
                <a:ea typeface="HG丸ｺﾞｼｯｸM-PRO" panose="020F0600000000000000" pitchFamily="50" charset="-128"/>
              </a:rPr>
              <a:t>　①保育料の決定に際し、市が必要な市区町村民税の情報（同居者などを含む）及び世帯情報を閲覧すること。</a:t>
            </a:r>
            <a:endParaRPr lang="en-US" altLang="ja-JP" sz="819" dirty="0">
              <a:latin typeface="HG丸ｺﾞｼｯｸM-PRO" panose="020F0600000000000000" pitchFamily="50" charset="-128"/>
              <a:ea typeface="HG丸ｺﾞｼｯｸM-PRO" panose="020F0600000000000000" pitchFamily="50" charset="-128"/>
            </a:endParaRPr>
          </a:p>
          <a:p>
            <a:r>
              <a:rPr lang="ja-JP" altLang="en-US" sz="819" dirty="0">
                <a:latin typeface="HG丸ｺﾞｼｯｸM-PRO" panose="020F0600000000000000" pitchFamily="50" charset="-128"/>
                <a:ea typeface="HG丸ｺﾞｼｯｸM-PRO" panose="020F0600000000000000" pitchFamily="50" charset="-128"/>
              </a:rPr>
              <a:t>　②虚偽申請の場合や必要書類が未提出の場合、市が教育・保育給付認定及び保育所の入所決定を取り消す（退所させる）こと。</a:t>
            </a:r>
          </a:p>
        </p:txBody>
      </p:sp>
      <p:sp>
        <p:nvSpPr>
          <p:cNvPr id="15" name="テキスト ボックス 1"/>
          <p:cNvSpPr txBox="1"/>
          <p:nvPr/>
        </p:nvSpPr>
        <p:spPr>
          <a:xfrm>
            <a:off x="249919" y="237722"/>
            <a:ext cx="1127232" cy="281487"/>
          </a:xfrm>
          <a:prstGeom prst="rect">
            <a:avLst/>
          </a:prstGeom>
          <a:noFill/>
          <a:ln w="38100" cmpd="dbl">
            <a:solidFill>
              <a:schemeClr val="tx1"/>
            </a:solidFill>
          </a:ln>
        </p:spPr>
        <p:txBody>
          <a:bodyPr wrap="none" rtlCol="0" anchor="ctr" anchorCtr="1">
            <a:spAutoFit/>
          </a:bodyPr>
          <a:lstStyle/>
          <a:p>
            <a:pPr algn="ctr"/>
            <a:r>
              <a:rPr lang="ja-JP" altLang="en-US" sz="1229" dirty="0">
                <a:latin typeface="HG丸ｺﾞｼｯｸM-PRO" panose="020F0600000000000000" pitchFamily="50" charset="-128"/>
                <a:ea typeface="HG丸ｺﾞｼｯｸM-PRO" panose="020F0600000000000000" pitchFamily="50" charset="-128"/>
              </a:rPr>
              <a:t>令和</a:t>
            </a:r>
            <a:r>
              <a:rPr lang="ja-JP" altLang="en-US" sz="1229" dirty="0">
                <a:solidFill>
                  <a:srgbClr val="FF0000"/>
                </a:solidFill>
                <a:latin typeface="HG丸ｺﾞｼｯｸM-PRO" panose="020F0600000000000000" pitchFamily="50" charset="-128"/>
                <a:ea typeface="HG丸ｺﾞｼｯｸM-PRO" panose="020F0600000000000000" pitchFamily="50" charset="-128"/>
              </a:rPr>
              <a:t>７</a:t>
            </a:r>
            <a:r>
              <a:rPr lang="ja-JP" altLang="en-US" sz="1229" dirty="0">
                <a:latin typeface="HG丸ｺﾞｼｯｸM-PRO" panose="020F0600000000000000" pitchFamily="50" charset="-128"/>
                <a:ea typeface="HG丸ｺﾞｼｯｸM-PRO" panose="020F0600000000000000" pitchFamily="50" charset="-128"/>
              </a:rPr>
              <a:t>年度用</a:t>
            </a:r>
          </a:p>
        </p:txBody>
      </p:sp>
      <p:graphicFrame>
        <p:nvGraphicFramePr>
          <p:cNvPr id="21" name="Table 15"/>
          <p:cNvGraphicFramePr>
            <a:graphicFrameLocks noGrp="1"/>
          </p:cNvGraphicFramePr>
          <p:nvPr>
            <p:extLst>
              <p:ext uri="{D42A27DB-BD31-4B8C-83A1-F6EECF244321}">
                <p14:modId xmlns:p14="http://schemas.microsoft.com/office/powerpoint/2010/main" val="1537212192"/>
              </p:ext>
            </p:extLst>
          </p:nvPr>
        </p:nvGraphicFramePr>
        <p:xfrm>
          <a:off x="252000" y="2622912"/>
          <a:ext cx="7055010" cy="2014004"/>
        </p:xfrm>
        <a:graphic>
          <a:graphicData uri="http://schemas.openxmlformats.org/drawingml/2006/table">
            <a:tbl>
              <a:tblPr firstRow="1" bandRow="1">
                <a:tableStyleId>{5C22544A-7EE6-4342-B048-85BDC9FD1C3A}</a:tableStyleId>
              </a:tblPr>
              <a:tblGrid>
                <a:gridCol w="684000">
                  <a:extLst>
                    <a:ext uri="{9D8B030D-6E8A-4147-A177-3AD203B41FA5}">
                      <a16:colId xmlns:a16="http://schemas.microsoft.com/office/drawing/2014/main" val="20000"/>
                    </a:ext>
                  </a:extLst>
                </a:gridCol>
                <a:gridCol w="684000">
                  <a:extLst>
                    <a:ext uri="{9D8B030D-6E8A-4147-A177-3AD203B41FA5}">
                      <a16:colId xmlns:a16="http://schemas.microsoft.com/office/drawing/2014/main" val="20001"/>
                    </a:ext>
                  </a:extLst>
                </a:gridCol>
                <a:gridCol w="324000">
                  <a:extLst>
                    <a:ext uri="{9D8B030D-6E8A-4147-A177-3AD203B41FA5}">
                      <a16:colId xmlns:a16="http://schemas.microsoft.com/office/drawing/2014/main" val="20002"/>
                    </a:ext>
                  </a:extLst>
                </a:gridCol>
                <a:gridCol w="396000">
                  <a:extLst>
                    <a:ext uri="{9D8B030D-6E8A-4147-A177-3AD203B41FA5}">
                      <a16:colId xmlns:a16="http://schemas.microsoft.com/office/drawing/2014/main" val="20003"/>
                    </a:ext>
                  </a:extLst>
                </a:gridCol>
                <a:gridCol w="972000">
                  <a:extLst>
                    <a:ext uri="{9D8B030D-6E8A-4147-A177-3AD203B41FA5}">
                      <a16:colId xmlns:a16="http://schemas.microsoft.com/office/drawing/2014/main" val="20004"/>
                    </a:ext>
                  </a:extLst>
                </a:gridCol>
                <a:gridCol w="324000">
                  <a:extLst>
                    <a:ext uri="{9D8B030D-6E8A-4147-A177-3AD203B41FA5}">
                      <a16:colId xmlns:a16="http://schemas.microsoft.com/office/drawing/2014/main" val="20005"/>
                    </a:ext>
                  </a:extLst>
                </a:gridCol>
                <a:gridCol w="1188000">
                  <a:extLst>
                    <a:ext uri="{9D8B030D-6E8A-4147-A177-3AD203B41FA5}">
                      <a16:colId xmlns:a16="http://schemas.microsoft.com/office/drawing/2014/main" val="20006"/>
                    </a:ext>
                  </a:extLst>
                </a:gridCol>
                <a:gridCol w="594522">
                  <a:extLst>
                    <a:ext uri="{9D8B030D-6E8A-4147-A177-3AD203B41FA5}">
                      <a16:colId xmlns:a16="http://schemas.microsoft.com/office/drawing/2014/main" val="20007"/>
                    </a:ext>
                  </a:extLst>
                </a:gridCol>
                <a:gridCol w="157374">
                  <a:extLst>
                    <a:ext uri="{9D8B030D-6E8A-4147-A177-3AD203B41FA5}">
                      <a16:colId xmlns:a16="http://schemas.microsoft.com/office/drawing/2014/main" val="20008"/>
                    </a:ext>
                  </a:extLst>
                </a:gridCol>
                <a:gridCol w="157374">
                  <a:extLst>
                    <a:ext uri="{9D8B030D-6E8A-4147-A177-3AD203B41FA5}">
                      <a16:colId xmlns:a16="http://schemas.microsoft.com/office/drawing/2014/main" val="20009"/>
                    </a:ext>
                  </a:extLst>
                </a:gridCol>
                <a:gridCol w="157374">
                  <a:extLst>
                    <a:ext uri="{9D8B030D-6E8A-4147-A177-3AD203B41FA5}">
                      <a16:colId xmlns:a16="http://schemas.microsoft.com/office/drawing/2014/main" val="20010"/>
                    </a:ext>
                  </a:extLst>
                </a:gridCol>
                <a:gridCol w="157374">
                  <a:extLst>
                    <a:ext uri="{9D8B030D-6E8A-4147-A177-3AD203B41FA5}">
                      <a16:colId xmlns:a16="http://schemas.microsoft.com/office/drawing/2014/main" val="20011"/>
                    </a:ext>
                  </a:extLst>
                </a:gridCol>
                <a:gridCol w="157374">
                  <a:extLst>
                    <a:ext uri="{9D8B030D-6E8A-4147-A177-3AD203B41FA5}">
                      <a16:colId xmlns:a16="http://schemas.microsoft.com/office/drawing/2014/main" val="20012"/>
                    </a:ext>
                  </a:extLst>
                </a:gridCol>
                <a:gridCol w="157374">
                  <a:extLst>
                    <a:ext uri="{9D8B030D-6E8A-4147-A177-3AD203B41FA5}">
                      <a16:colId xmlns:a16="http://schemas.microsoft.com/office/drawing/2014/main" val="20013"/>
                    </a:ext>
                  </a:extLst>
                </a:gridCol>
                <a:gridCol w="157374">
                  <a:extLst>
                    <a:ext uri="{9D8B030D-6E8A-4147-A177-3AD203B41FA5}">
                      <a16:colId xmlns:a16="http://schemas.microsoft.com/office/drawing/2014/main" val="20014"/>
                    </a:ext>
                  </a:extLst>
                </a:gridCol>
                <a:gridCol w="157374">
                  <a:extLst>
                    <a:ext uri="{9D8B030D-6E8A-4147-A177-3AD203B41FA5}">
                      <a16:colId xmlns:a16="http://schemas.microsoft.com/office/drawing/2014/main" val="20015"/>
                    </a:ext>
                  </a:extLst>
                </a:gridCol>
                <a:gridCol w="157374">
                  <a:extLst>
                    <a:ext uri="{9D8B030D-6E8A-4147-A177-3AD203B41FA5}">
                      <a16:colId xmlns:a16="http://schemas.microsoft.com/office/drawing/2014/main" val="20016"/>
                    </a:ext>
                  </a:extLst>
                </a:gridCol>
                <a:gridCol w="157374">
                  <a:extLst>
                    <a:ext uri="{9D8B030D-6E8A-4147-A177-3AD203B41FA5}">
                      <a16:colId xmlns:a16="http://schemas.microsoft.com/office/drawing/2014/main" val="20017"/>
                    </a:ext>
                  </a:extLst>
                </a:gridCol>
                <a:gridCol w="157374">
                  <a:extLst>
                    <a:ext uri="{9D8B030D-6E8A-4147-A177-3AD203B41FA5}">
                      <a16:colId xmlns:a16="http://schemas.microsoft.com/office/drawing/2014/main" val="20018"/>
                    </a:ext>
                  </a:extLst>
                </a:gridCol>
                <a:gridCol w="157374">
                  <a:extLst>
                    <a:ext uri="{9D8B030D-6E8A-4147-A177-3AD203B41FA5}">
                      <a16:colId xmlns:a16="http://schemas.microsoft.com/office/drawing/2014/main" val="20019"/>
                    </a:ext>
                  </a:extLst>
                </a:gridCol>
              </a:tblGrid>
              <a:tr h="330474">
                <a:tc gridSpan="20">
                  <a:txBody>
                    <a:bodyPr/>
                    <a:lstStyle/>
                    <a:p>
                      <a:r>
                        <a:rPr lang="ja-JP" altLang="en-US" sz="1100" b="0" dirty="0">
                          <a:solidFill>
                            <a:schemeClr val="tx1"/>
                          </a:solidFill>
                          <a:latin typeface="HG丸ｺﾞｼｯｸM-PRO" pitchFamily="50" charset="-128"/>
                          <a:ea typeface="HG丸ｺﾞｼｯｸM-PRO" pitchFamily="50" charset="-128"/>
                        </a:rPr>
                        <a:t>○世帯状況</a:t>
                      </a:r>
                      <a:r>
                        <a:rPr lang="ja-JP" altLang="en-US" sz="900" b="0" u="sng" dirty="0">
                          <a:solidFill>
                            <a:schemeClr val="tx1"/>
                          </a:solidFill>
                          <a:latin typeface="HG丸ｺﾞｼｯｸM-PRO" pitchFamily="50" charset="-128"/>
                          <a:ea typeface="HG丸ｺﾞｼｯｸM-PRO" pitchFamily="50" charset="-128"/>
                        </a:rPr>
                        <a:t>（入所を希望する子どもを除く）</a:t>
                      </a:r>
                      <a:endParaRPr lang="en-US" altLang="ja-JP" sz="900" b="0" u="sng" dirty="0">
                        <a:solidFill>
                          <a:schemeClr val="tx1"/>
                        </a:solidFill>
                        <a:latin typeface="HG丸ｺﾞｼｯｸM-PRO" pitchFamily="50" charset="-128"/>
                        <a:ea typeface="HG丸ｺﾞｼｯｸM-PRO" pitchFamily="50" charset="-128"/>
                      </a:endParaRPr>
                    </a:p>
                    <a:p>
                      <a:r>
                        <a:rPr lang="en-US" altLang="ja-JP" sz="800" b="0" u="none" dirty="0">
                          <a:solidFill>
                            <a:schemeClr val="tx1"/>
                          </a:solidFill>
                          <a:latin typeface="HG丸ｺﾞｼｯｸM-PRO" pitchFamily="50" charset="-128"/>
                          <a:ea typeface="HG丸ｺﾞｼｯｸM-PRO" pitchFamily="50" charset="-128"/>
                        </a:rPr>
                        <a:t>※</a:t>
                      </a:r>
                      <a:r>
                        <a:rPr lang="ja-JP" altLang="en-US" sz="800" b="0" u="none" dirty="0">
                          <a:solidFill>
                            <a:schemeClr val="tx1"/>
                          </a:solidFill>
                          <a:latin typeface="HG丸ｺﾞｼｯｸM-PRO" pitchFamily="50" charset="-128"/>
                          <a:ea typeface="HG丸ｺﾞｼｯｸM-PRO" pitchFamily="50" charset="-128"/>
                        </a:rPr>
                        <a:t>世帯分離の場合も同居している人は全て記入、また、</a:t>
                      </a:r>
                      <a:r>
                        <a:rPr lang="ja-JP" altLang="en-US" sz="800" b="0" dirty="0">
                          <a:solidFill>
                            <a:schemeClr val="tx1"/>
                          </a:solidFill>
                          <a:latin typeface="HG丸ｺﾞｼｯｸM-PRO" pitchFamily="50" charset="-128"/>
                          <a:ea typeface="HG丸ｺﾞｼｯｸM-PRO" pitchFamily="50" charset="-128"/>
                        </a:rPr>
                        <a:t>単身赴任などで別居している人も生計を一にする場合は全て記入してください。</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94653">
                <a:tc gridSpan="2">
                  <a:txBody>
                    <a:bodyPr/>
                    <a:lstStyle/>
                    <a:p>
                      <a:pPr algn="ctr"/>
                      <a:r>
                        <a:rPr lang="ja-JP" altLang="en-US" sz="900" b="0" dirty="0">
                          <a:solidFill>
                            <a:schemeClr val="tx1"/>
                          </a:solidFill>
                          <a:latin typeface="HG丸ｺﾞｼｯｸM-PRO" pitchFamily="50" charset="-128"/>
                          <a:ea typeface="HG丸ｺﾞｼｯｸM-PRO" pitchFamily="50" charset="-128"/>
                        </a:rPr>
                        <a:t>氏名</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続柄</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年齢</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生年月日</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600" b="0" dirty="0">
                          <a:solidFill>
                            <a:schemeClr val="tx1"/>
                          </a:solidFill>
                          <a:latin typeface="HG丸ｺﾞｼｯｸM-PRO" pitchFamily="50" charset="-128"/>
                          <a:ea typeface="HG丸ｺﾞｼｯｸM-PRO" pitchFamily="50" charset="-128"/>
                        </a:rPr>
                        <a:t>市</a:t>
                      </a:r>
                      <a:endParaRPr lang="en-US" altLang="ja-JP" sz="600" b="0" dirty="0">
                        <a:solidFill>
                          <a:schemeClr val="tx1"/>
                        </a:solidFill>
                        <a:latin typeface="HG丸ｺﾞｼｯｸM-PRO" pitchFamily="50" charset="-128"/>
                        <a:ea typeface="HG丸ｺﾞｼｯｸM-PRO" pitchFamily="50" charset="-128"/>
                      </a:endParaRPr>
                    </a:p>
                    <a:p>
                      <a:pPr algn="ctr"/>
                      <a:r>
                        <a:rPr lang="ja-JP" altLang="en-US" sz="600" b="0" dirty="0">
                          <a:solidFill>
                            <a:schemeClr val="tx1"/>
                          </a:solidFill>
                          <a:latin typeface="HG丸ｺﾞｼｯｸM-PRO" pitchFamily="50" charset="-128"/>
                          <a:ea typeface="HG丸ｺﾞｼｯｸM-PRO" pitchFamily="50" charset="-128"/>
                        </a:rPr>
                        <a:t>記入欄</a:t>
                      </a:r>
                      <a:endParaRPr lang="en-US" altLang="ja-JP" sz="6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職業・学校</a:t>
                      </a:r>
                      <a:endParaRPr lang="en-US" altLang="ja-JP" sz="900" b="0" dirty="0">
                        <a:solidFill>
                          <a:schemeClr val="tx1"/>
                        </a:solidFill>
                        <a:latin typeface="HG丸ｺﾞｼｯｸM-PRO" pitchFamily="50" charset="-128"/>
                        <a:ea typeface="HG丸ｺﾞｼｯｸM-PRO" pitchFamily="50" charset="-128"/>
                      </a:endParaRPr>
                    </a:p>
                    <a:p>
                      <a:pPr algn="ctr"/>
                      <a:r>
                        <a:rPr lang="en-US" altLang="ja-JP" sz="800" b="0" dirty="0">
                          <a:solidFill>
                            <a:schemeClr val="tx1"/>
                          </a:solidFill>
                          <a:latin typeface="HG丸ｺﾞｼｯｸM-PRO" pitchFamily="50" charset="-128"/>
                          <a:ea typeface="HG丸ｺﾞｼｯｸM-PRO" pitchFamily="50" charset="-128"/>
                        </a:rPr>
                        <a:t>※</a:t>
                      </a:r>
                      <a:r>
                        <a:rPr lang="ja-JP" altLang="en-US" sz="800" b="0" dirty="0">
                          <a:solidFill>
                            <a:schemeClr val="tx1"/>
                          </a:solidFill>
                          <a:latin typeface="HG丸ｺﾞｼｯｸM-PRO" pitchFamily="50" charset="-128"/>
                          <a:ea typeface="HG丸ｺﾞｼｯｸM-PRO" pitchFamily="50" charset="-128"/>
                        </a:rPr>
                        <a:t>会社名まで記入</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err="1">
                          <a:solidFill>
                            <a:schemeClr val="tx1"/>
                          </a:solidFill>
                          <a:latin typeface="HG丸ｺﾞｼｯｸM-PRO" pitchFamily="50" charset="-128"/>
                          <a:ea typeface="HG丸ｺﾞｼｯｸM-PRO" pitchFamily="50" charset="-128"/>
                        </a:rPr>
                        <a:t>障がい</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12">
                  <a:txBody>
                    <a:bodyPr/>
                    <a:lstStyle/>
                    <a:p>
                      <a:pPr algn="ctr"/>
                      <a:r>
                        <a:rPr lang="ja-JP" altLang="en-US" sz="900" b="0" dirty="0">
                          <a:solidFill>
                            <a:schemeClr val="tx1"/>
                          </a:solidFill>
                          <a:latin typeface="HG丸ｺﾞｼｯｸM-PRO" pitchFamily="50" charset="-128"/>
                          <a:ea typeface="HG丸ｺﾞｼｯｸM-PRO" pitchFamily="50" charset="-128"/>
                        </a:rPr>
                        <a:t>マイナンバー</a:t>
                      </a:r>
                      <a:endParaRPr lang="en-US" altLang="ja-JP" sz="900" b="0" dirty="0">
                        <a:solidFill>
                          <a:schemeClr val="tx1"/>
                        </a:solidFill>
                        <a:latin typeface="HG丸ｺﾞｼｯｸM-PRO" pitchFamily="50" charset="-128"/>
                        <a:ea typeface="HG丸ｺﾞｼｯｸM-PRO" pitchFamily="50" charset="-128"/>
                      </a:endParaRPr>
                    </a:p>
                    <a:p>
                      <a:pPr algn="ctr"/>
                      <a:r>
                        <a:rPr lang="en-US" altLang="ja-JP" sz="700" b="0" u="sng" dirty="0">
                          <a:solidFill>
                            <a:schemeClr val="tx1"/>
                          </a:solidFill>
                          <a:latin typeface="HG丸ｺﾞｼｯｸM-PRO" pitchFamily="50" charset="-128"/>
                          <a:ea typeface="HG丸ｺﾞｼｯｸM-PRO" pitchFamily="50" charset="-128"/>
                        </a:rPr>
                        <a:t>※</a:t>
                      </a:r>
                      <a:r>
                        <a:rPr lang="ja-JP" altLang="en-US" sz="700" b="0" u="sng" dirty="0">
                          <a:solidFill>
                            <a:schemeClr val="tx1"/>
                          </a:solidFill>
                          <a:latin typeface="HG丸ｺﾞｼｯｸM-PRO" pitchFamily="50" charset="-128"/>
                          <a:ea typeface="HG丸ｺﾞｼｯｸM-PRO" pitchFamily="50" charset="-128"/>
                        </a:rPr>
                        <a:t>在園児がいる場合、記入しないでください</a:t>
                      </a:r>
                      <a:endParaRPr lang="en-US" altLang="ja-JP" sz="700" b="0" u="sng"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346234">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500" b="0" dirty="0">
                        <a:solidFill>
                          <a:schemeClr val="tx1"/>
                        </a:solidFill>
                        <a:latin typeface="HG丸ｺﾞｼｯｸM-PRO" pitchFamily="50" charset="-128"/>
                        <a:ea typeface="HG丸ｺﾞｼｯｸM-PRO" pitchFamily="50" charset="-128"/>
                      </a:endParaRPr>
                    </a:p>
                  </a:txBody>
                  <a:tcPr marL="18427" marR="18427" marT="18427" marB="18427">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altLang="ja-JP" sz="600" b="0" dirty="0">
                          <a:solidFill>
                            <a:schemeClr val="tx1"/>
                          </a:solidFill>
                          <a:latin typeface="HG丸ｺﾞｼｯｸM-PRO" pitchFamily="50" charset="-128"/>
                          <a:ea typeface="HG丸ｺﾞｼｯｸM-PRO" pitchFamily="50" charset="-128"/>
                        </a:rPr>
                        <a:t>T</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S</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H</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R</a:t>
                      </a:r>
                    </a:p>
                    <a:p>
                      <a:pPr algn="l"/>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18427"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有 ・ 無</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346234">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500" b="0" dirty="0">
                        <a:solidFill>
                          <a:schemeClr val="tx1"/>
                        </a:solidFill>
                        <a:latin typeface="HG丸ｺﾞｼｯｸM-PRO" pitchFamily="50" charset="-128"/>
                        <a:ea typeface="HG丸ｺﾞｼｯｸM-PRO" pitchFamily="50" charset="-128"/>
                      </a:endParaRPr>
                    </a:p>
                  </a:txBody>
                  <a:tcPr marL="18427" marR="18427" marT="18427" marB="18427">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altLang="ja-JP" sz="600" b="0" dirty="0">
                          <a:solidFill>
                            <a:schemeClr val="tx1"/>
                          </a:solidFill>
                          <a:latin typeface="HG丸ｺﾞｼｯｸM-PRO" pitchFamily="50" charset="-128"/>
                          <a:ea typeface="HG丸ｺﾞｼｯｸM-PRO" pitchFamily="50" charset="-128"/>
                        </a:rPr>
                        <a:t>T</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S</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H</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R</a:t>
                      </a:r>
                    </a:p>
                    <a:p>
                      <a:pPr algn="l"/>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18427"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有 ・ 無</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r h="348894">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500" b="0" dirty="0">
                        <a:solidFill>
                          <a:schemeClr val="tx1"/>
                        </a:solidFill>
                        <a:latin typeface="HG丸ｺﾞｼｯｸM-PRO" pitchFamily="50" charset="-128"/>
                        <a:ea typeface="HG丸ｺﾞｼｯｸM-PRO" pitchFamily="50" charset="-128"/>
                      </a:endParaRPr>
                    </a:p>
                  </a:txBody>
                  <a:tcPr marL="18427" marR="18427" marT="18427" marB="18427">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altLang="ja-JP" sz="600" b="0" dirty="0">
                          <a:solidFill>
                            <a:schemeClr val="tx1"/>
                          </a:solidFill>
                          <a:latin typeface="HG丸ｺﾞｼｯｸM-PRO" pitchFamily="50" charset="-128"/>
                          <a:ea typeface="HG丸ｺﾞｼｯｸM-PRO" pitchFamily="50" charset="-128"/>
                        </a:rPr>
                        <a:t>T</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S</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H</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R</a:t>
                      </a:r>
                    </a:p>
                    <a:p>
                      <a:pPr algn="l"/>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18427"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有 ・ 無</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4"/>
                  </a:ext>
                </a:extLst>
              </a:tr>
              <a:tr h="346234">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p>
                      <a:pPr algn="l"/>
                      <a:endParaRPr lang="en-US" altLang="ja-JP" sz="500" b="0" dirty="0">
                        <a:solidFill>
                          <a:schemeClr val="tx1"/>
                        </a:solidFill>
                        <a:latin typeface="HG丸ｺﾞｼｯｸM-PRO" pitchFamily="50" charset="-128"/>
                        <a:ea typeface="HG丸ｺﾞｼｯｸM-PRO" pitchFamily="50" charset="-128"/>
                      </a:endParaRPr>
                    </a:p>
                  </a:txBody>
                  <a:tcPr marL="18427" marR="18427" marT="18427" marB="18427">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altLang="ja-JP" sz="600" b="0" dirty="0">
                          <a:solidFill>
                            <a:schemeClr val="tx1"/>
                          </a:solidFill>
                          <a:latin typeface="HG丸ｺﾞｼｯｸM-PRO" pitchFamily="50" charset="-128"/>
                          <a:ea typeface="HG丸ｺﾞｼｯｸM-PRO" pitchFamily="50" charset="-128"/>
                        </a:rPr>
                        <a:t>T</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S</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H</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R</a:t>
                      </a:r>
                    </a:p>
                    <a:p>
                      <a:pPr algn="l"/>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18427"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HG丸ｺﾞｼｯｸM-PRO" pitchFamily="50" charset="-128"/>
                          <a:ea typeface="HG丸ｺﾞｼｯｸM-PRO" pitchFamily="50" charset="-128"/>
                        </a:rPr>
                        <a:t>有 ・ 無</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5"/>
                  </a:ext>
                </a:extLst>
              </a:tr>
            </a:tbl>
          </a:graphicData>
        </a:graphic>
      </p:graphicFrame>
      <p:graphicFrame>
        <p:nvGraphicFramePr>
          <p:cNvPr id="12" name="Table 15"/>
          <p:cNvGraphicFramePr>
            <a:graphicFrameLocks noGrp="1"/>
          </p:cNvGraphicFramePr>
          <p:nvPr>
            <p:extLst>
              <p:ext uri="{D42A27DB-BD31-4B8C-83A1-F6EECF244321}">
                <p14:modId xmlns:p14="http://schemas.microsoft.com/office/powerpoint/2010/main" val="2996937959"/>
              </p:ext>
            </p:extLst>
          </p:nvPr>
        </p:nvGraphicFramePr>
        <p:xfrm>
          <a:off x="252000" y="6793200"/>
          <a:ext cx="7064564" cy="1791904"/>
        </p:xfrm>
        <a:graphic>
          <a:graphicData uri="http://schemas.openxmlformats.org/drawingml/2006/table">
            <a:tbl>
              <a:tblPr firstRow="1" bandRow="1">
                <a:tableStyleId>{5C22544A-7EE6-4342-B048-85BDC9FD1C3A}</a:tableStyleId>
              </a:tblPr>
              <a:tblGrid>
                <a:gridCol w="256947">
                  <a:extLst>
                    <a:ext uri="{9D8B030D-6E8A-4147-A177-3AD203B41FA5}">
                      <a16:colId xmlns:a16="http://schemas.microsoft.com/office/drawing/2014/main" val="20000"/>
                    </a:ext>
                  </a:extLst>
                </a:gridCol>
                <a:gridCol w="451601">
                  <a:extLst>
                    <a:ext uri="{9D8B030D-6E8A-4147-A177-3AD203B41FA5}">
                      <a16:colId xmlns:a16="http://schemas.microsoft.com/office/drawing/2014/main" val="20001"/>
                    </a:ext>
                  </a:extLst>
                </a:gridCol>
                <a:gridCol w="332213">
                  <a:extLst>
                    <a:ext uri="{9D8B030D-6E8A-4147-A177-3AD203B41FA5}">
                      <a16:colId xmlns:a16="http://schemas.microsoft.com/office/drawing/2014/main" val="20002"/>
                    </a:ext>
                  </a:extLst>
                </a:gridCol>
                <a:gridCol w="2028095">
                  <a:extLst>
                    <a:ext uri="{9D8B030D-6E8A-4147-A177-3AD203B41FA5}">
                      <a16:colId xmlns:a16="http://schemas.microsoft.com/office/drawing/2014/main" val="20003"/>
                    </a:ext>
                  </a:extLst>
                </a:gridCol>
                <a:gridCol w="323854">
                  <a:extLst>
                    <a:ext uri="{9D8B030D-6E8A-4147-A177-3AD203B41FA5}">
                      <a16:colId xmlns:a16="http://schemas.microsoft.com/office/drawing/2014/main" val="20004"/>
                    </a:ext>
                  </a:extLst>
                </a:gridCol>
                <a:gridCol w="323854">
                  <a:extLst>
                    <a:ext uri="{9D8B030D-6E8A-4147-A177-3AD203B41FA5}">
                      <a16:colId xmlns:a16="http://schemas.microsoft.com/office/drawing/2014/main" val="20005"/>
                    </a:ext>
                  </a:extLst>
                </a:gridCol>
                <a:gridCol w="648000">
                  <a:extLst>
                    <a:ext uri="{9D8B030D-6E8A-4147-A177-3AD203B41FA5}">
                      <a16:colId xmlns:a16="http://schemas.microsoft.com/office/drawing/2014/main" val="20006"/>
                    </a:ext>
                  </a:extLst>
                </a:gridCol>
                <a:gridCol w="2700000">
                  <a:extLst>
                    <a:ext uri="{9D8B030D-6E8A-4147-A177-3AD203B41FA5}">
                      <a16:colId xmlns:a16="http://schemas.microsoft.com/office/drawing/2014/main" val="20007"/>
                    </a:ext>
                  </a:extLst>
                </a:gridCol>
              </a:tblGrid>
              <a:tr h="203665">
                <a:tc gridSpan="8">
                  <a:txBody>
                    <a:bodyPr/>
                    <a:lstStyle/>
                    <a:p>
                      <a:r>
                        <a:rPr lang="ja-JP" altLang="en-US" sz="1100" b="0" dirty="0">
                          <a:solidFill>
                            <a:schemeClr val="tx1"/>
                          </a:solidFill>
                          <a:latin typeface="HG丸ｺﾞｼｯｸM-PRO" pitchFamily="50" charset="-128"/>
                          <a:ea typeface="HG丸ｺﾞｼｯｸM-PRO" pitchFamily="50" charset="-128"/>
                        </a:rPr>
                        <a:t>○入所を希望する日及び保育所名</a:t>
                      </a:r>
                      <a:endParaRPr lang="en-US" altLang="ja-JP" sz="11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17690">
                <a:tc gridSpan="2">
                  <a:txBody>
                    <a:bodyPr/>
                    <a:lstStyle/>
                    <a:p>
                      <a:pPr algn="ctr"/>
                      <a:r>
                        <a:rPr lang="ja-JP" altLang="en-US" sz="900" b="0" dirty="0">
                          <a:solidFill>
                            <a:schemeClr val="tx1"/>
                          </a:solidFill>
                          <a:latin typeface="HG丸ｺﾞｼｯｸM-PRO" pitchFamily="50" charset="-128"/>
                          <a:ea typeface="HG丸ｺﾞｼｯｸM-PRO" pitchFamily="50" charset="-128"/>
                        </a:rPr>
                        <a:t>入所を希望</a:t>
                      </a:r>
                      <a:endParaRPr lang="en-US" altLang="ja-JP" sz="900" b="0" dirty="0">
                        <a:solidFill>
                          <a:schemeClr val="tx1"/>
                        </a:solidFill>
                        <a:latin typeface="HG丸ｺﾞｼｯｸM-PRO" pitchFamily="50" charset="-128"/>
                        <a:ea typeface="HG丸ｺﾞｼｯｸM-PRO" pitchFamily="50" charset="-128"/>
                      </a:endParaRPr>
                    </a:p>
                    <a:p>
                      <a:pPr algn="ctr"/>
                      <a:r>
                        <a:rPr lang="ja-JP" altLang="en-US" sz="900" b="0" dirty="0">
                          <a:solidFill>
                            <a:schemeClr val="tx1"/>
                          </a:solidFill>
                          <a:latin typeface="HG丸ｺﾞｼｯｸM-PRO" pitchFamily="50" charset="-128"/>
                          <a:ea typeface="HG丸ｺﾞｼｯｸM-PRO" pitchFamily="50" charset="-128"/>
                        </a:rPr>
                        <a:t>する日</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altLang="ja-JP" sz="600" b="0" dirty="0">
                        <a:solidFill>
                          <a:schemeClr val="tx1"/>
                        </a:solidFill>
                        <a:latin typeface="HG丸ｺﾞｼｯｸM-PRO" pitchFamily="50" charset="-128"/>
                        <a:ea typeface="HG丸ｺﾞｼｯｸM-PRO" pitchFamily="50" charset="-128"/>
                      </a:endParaRPr>
                    </a:p>
                  </a:txBody>
                  <a:tcPr marL="18000" marR="18000" marT="18000" marB="1800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開始</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ja-JP" altLang="en-US" sz="900" b="0" baseline="0" dirty="0">
                          <a:solidFill>
                            <a:schemeClr val="tx1"/>
                          </a:solidFill>
                          <a:latin typeface="HG丸ｺﾞｼｯｸM-PRO" pitchFamily="50" charset="-128"/>
                          <a:ea typeface="HG丸ｺﾞｼｯｸM-PRO" pitchFamily="50" charset="-128"/>
                        </a:rPr>
                        <a:t> </a:t>
                      </a:r>
                      <a:r>
                        <a:rPr lang="ja-JP" altLang="en-US" sz="800" b="0" baseline="0" dirty="0">
                          <a:solidFill>
                            <a:schemeClr val="tx1"/>
                          </a:solidFill>
                          <a:latin typeface="HG丸ｺﾞｼｯｸM-PRO" pitchFamily="50" charset="-128"/>
                          <a:ea typeface="HG丸ｺﾞｼｯｸM-PRO" pitchFamily="50" charset="-128"/>
                        </a:rPr>
                        <a:t>令和</a:t>
                      </a:r>
                      <a:r>
                        <a:rPr lang="ja-JP" altLang="en-US" sz="900" b="0" dirty="0">
                          <a:solidFill>
                            <a:schemeClr val="tx1"/>
                          </a:solidFill>
                          <a:latin typeface="HG丸ｺﾞｼｯｸM-PRO" pitchFamily="50" charset="-128"/>
                          <a:ea typeface="HG丸ｺﾞｼｯｸM-PRO" pitchFamily="50" charset="-128"/>
                        </a:rPr>
                        <a:t>　　　年　　　月　　　日から</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a:r>
                        <a:rPr lang="ja-JP" altLang="en-US" sz="800" b="0" dirty="0">
                          <a:solidFill>
                            <a:schemeClr val="tx1"/>
                          </a:solidFill>
                          <a:latin typeface="HG丸ｺﾞｼｯｸM-PRO" pitchFamily="50" charset="-128"/>
                          <a:ea typeface="HG丸ｺﾞｼｯｸM-PRO" pitchFamily="50" charset="-128"/>
                        </a:rPr>
                        <a:t>施設番号</a:t>
                      </a:r>
                      <a:endParaRPr lang="en-US" altLang="ja-JP" sz="800" b="0" dirty="0">
                        <a:solidFill>
                          <a:schemeClr val="tx1"/>
                        </a:solidFill>
                        <a:latin typeface="HG丸ｺﾞｼｯｸM-PRO" pitchFamily="50" charset="-128"/>
                        <a:ea typeface="HG丸ｺﾞｼｯｸM-PRO" pitchFamily="50" charset="-128"/>
                      </a:endParaRPr>
                    </a:p>
                    <a:p>
                      <a:pPr algn="ctr"/>
                      <a:r>
                        <a:rPr lang="en-US" altLang="ja-JP" sz="800" b="0" dirty="0">
                          <a:solidFill>
                            <a:schemeClr val="tx1"/>
                          </a:solidFill>
                          <a:latin typeface="HG丸ｺﾞｼｯｸM-PRO" pitchFamily="50" charset="-128"/>
                          <a:ea typeface="HG丸ｺﾞｼｯｸM-PRO" pitchFamily="50" charset="-128"/>
                        </a:rPr>
                        <a:t>(</a:t>
                      </a:r>
                      <a:r>
                        <a:rPr lang="ja-JP" altLang="en-US" sz="800" b="0" dirty="0">
                          <a:solidFill>
                            <a:schemeClr val="tx1"/>
                          </a:solidFill>
                          <a:latin typeface="HG丸ｺﾞｼｯｸM-PRO" pitchFamily="50" charset="-128"/>
                          <a:ea typeface="HG丸ｺﾞｼｯｸM-PRO" pitchFamily="50" charset="-128"/>
                        </a:rPr>
                        <a:t>市記入欄</a:t>
                      </a:r>
                      <a:r>
                        <a:rPr lang="en-US" altLang="ja-JP" sz="800" b="0" dirty="0">
                          <a:solidFill>
                            <a:schemeClr val="tx1"/>
                          </a:solidFill>
                          <a:latin typeface="HG丸ｺﾞｼｯｸM-PRO" pitchFamily="50" charset="-128"/>
                          <a:ea typeface="HG丸ｺﾞｼｯｸM-PRO" pitchFamily="50" charset="-128"/>
                        </a:rPr>
                        <a:t>)</a:t>
                      </a: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969" marR="18969" marT="18969" marB="1896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利用時間</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HG丸ｺﾞｼｯｸM-PRO" pitchFamily="50" charset="-128"/>
                          <a:ea typeface="HG丸ｺﾞｼｯｸM-PRO" pitchFamily="50" charset="-128"/>
                        </a:rPr>
                        <a:t>□ 保育短時間（８：３０～１６：３０）を希望</a:t>
                      </a:r>
                      <a:endParaRPr lang="en-US" altLang="ja-JP" sz="900" b="0"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900" b="0" u="none" dirty="0">
                          <a:solidFill>
                            <a:schemeClr val="tx1"/>
                          </a:solidFill>
                          <a:latin typeface="HG丸ｺﾞｼｯｸM-PRO" pitchFamily="50" charset="-128"/>
                          <a:ea typeface="HG丸ｺﾞｼｯｸM-PRO" pitchFamily="50" charset="-128"/>
                        </a:rPr>
                        <a:t>　</a:t>
                      </a:r>
                      <a:r>
                        <a:rPr lang="en-US" altLang="ja-JP" sz="900" b="0" u="none" dirty="0">
                          <a:solidFill>
                            <a:schemeClr val="tx1"/>
                          </a:solidFill>
                          <a:latin typeface="HG丸ｺﾞｼｯｸM-PRO" pitchFamily="50" charset="-128"/>
                          <a:ea typeface="HG丸ｺﾞｼｯｸM-PRO" pitchFamily="50" charset="-128"/>
                        </a:rPr>
                        <a:t>※</a:t>
                      </a:r>
                      <a:r>
                        <a:rPr lang="ja-JP" altLang="en-US" sz="900" b="0" u="none" dirty="0">
                          <a:solidFill>
                            <a:schemeClr val="tx1"/>
                          </a:solidFill>
                          <a:latin typeface="HG丸ｺﾞｼｯｸM-PRO" pitchFamily="50" charset="-128"/>
                          <a:ea typeface="HG丸ｺﾞｼｯｸM-PRO" pitchFamily="50" charset="-128"/>
                        </a:rPr>
                        <a:t>認定は異なることがあります。</a:t>
                      </a:r>
                      <a:endParaRPr lang="en-US" altLang="ja-JP" sz="900" b="0" u="none"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423240">
                <a:tc rowSpan="3">
                  <a:txBody>
                    <a:bodyPr/>
                    <a:lstStyle/>
                    <a:p>
                      <a:pPr algn="ctr"/>
                      <a:r>
                        <a:rPr lang="ja-JP" altLang="en-US" sz="900" b="0" dirty="0">
                          <a:solidFill>
                            <a:schemeClr val="tx1"/>
                          </a:solidFill>
                          <a:latin typeface="HG丸ｺﾞｼｯｸM-PRO" pitchFamily="50" charset="-128"/>
                          <a:ea typeface="HG丸ｺﾞｼｯｸM-PRO" pitchFamily="50" charset="-128"/>
                        </a:rPr>
                        <a:t>希望保育所</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vert="wordArtVertRtl" anchor="ctr" anchorCtr="1">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a:txBody>
                    <a:bodyPr/>
                    <a:lstStyle/>
                    <a:p>
                      <a:pPr algn="ctr"/>
                      <a:r>
                        <a:rPr kumimoji="1" lang="ja-JP" altLang="en-US" sz="900" dirty="0">
                          <a:latin typeface="HG丸ｺﾞｼｯｸM-PRO" panose="020F0600000000000000" pitchFamily="50" charset="-128"/>
                          <a:ea typeface="HG丸ｺﾞｼｯｸM-PRO" panose="020F0600000000000000" pitchFamily="50" charset="-128"/>
                        </a:rPr>
                        <a:t>第１希望</a:t>
                      </a:r>
                    </a:p>
                  </a:txBody>
                  <a:tcPr marL="18427" marR="18427" marT="18427" marB="18427" anchor="ctr">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3" gridSpan="2">
                  <a:txBody>
                    <a:bodyPr/>
                    <a:lstStyle/>
                    <a:p>
                      <a:pPr algn="ctr"/>
                      <a:r>
                        <a:rPr lang="ja-JP" altLang="en-US" sz="850" b="0" dirty="0">
                          <a:solidFill>
                            <a:schemeClr val="tx1"/>
                          </a:solidFill>
                          <a:latin typeface="HG丸ｺﾞｼｯｸM-PRO" pitchFamily="50" charset="-128"/>
                          <a:ea typeface="HG丸ｺﾞｼｯｸM-PRO" pitchFamily="50" charset="-128"/>
                        </a:rPr>
                        <a:t>きょうだいが同時に同保育所を入所できない場合の入所調整方法</a:t>
                      </a:r>
                      <a:endParaRPr lang="en-US" altLang="ja-JP" sz="850" b="0" dirty="0">
                        <a:solidFill>
                          <a:schemeClr val="tx1"/>
                        </a:solidFill>
                        <a:latin typeface="HG丸ｺﾞｼｯｸM-PRO" pitchFamily="50" charset="-128"/>
                        <a:ea typeface="HG丸ｺﾞｼｯｸM-PRO" pitchFamily="50" charset="-128"/>
                      </a:endParaRPr>
                    </a:p>
                  </a:txBody>
                  <a:tcPr marL="18427" marR="18427" marT="18427" marB="18427">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hMerge="1">
                  <a:txBody>
                    <a:bodyPr/>
                    <a:lstStyle/>
                    <a:p>
                      <a:pPr algn="l"/>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423240">
                <a:tc vMerge="1">
                  <a:txBody>
                    <a:bodyPr/>
                    <a:lstStyle/>
                    <a:p>
                      <a:endParaRPr kumimoji="1" lang="ja-JP" altLang="en-US"/>
                    </a:p>
                  </a:txBody>
                  <a:tcPr/>
                </a:tc>
                <a:tc gridSpan="2">
                  <a:txBody>
                    <a:bodyPr/>
                    <a:lstStyle/>
                    <a:p>
                      <a:r>
                        <a:rPr kumimoji="1" lang="ja-JP" altLang="en-US" sz="900" dirty="0">
                          <a:latin typeface="HG丸ｺﾞｼｯｸM-PRO" panose="020F0600000000000000" pitchFamily="50" charset="-128"/>
                          <a:ea typeface="HG丸ｺﾞｼｯｸM-PRO" panose="020F0600000000000000" pitchFamily="50" charset="-128"/>
                        </a:rPr>
                        <a:t>第２希望</a:t>
                      </a:r>
                    </a:p>
                  </a:txBody>
                  <a:tcPr marL="18427" marR="18427" marT="18427" marB="18427" anchor="ctr" anchorCtr="1">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vMerge="1">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vMerge="1">
                  <a:txBody>
                    <a:bodyPr/>
                    <a:lstStyle/>
                    <a:p>
                      <a:endParaRPr kumimoji="1" lang="ja-JP" altLang="en-US"/>
                    </a:p>
                  </a:txBody>
                  <a:tcPr/>
                </a:tc>
                <a:extLst>
                  <a:ext uri="{0D108BD9-81ED-4DB2-BD59-A6C34878D82A}">
                    <a16:rowId xmlns:a16="http://schemas.microsoft.com/office/drawing/2014/main" val="10003"/>
                  </a:ext>
                </a:extLst>
              </a:tr>
              <a:tr h="423240">
                <a:tc v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36000" marR="36000" marT="18000" marB="18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a:r>
                        <a:rPr lang="ja-JP" altLang="en-US" sz="900" b="0" dirty="0">
                          <a:solidFill>
                            <a:schemeClr val="tx1"/>
                          </a:solidFill>
                          <a:latin typeface="HG丸ｺﾞｼｯｸM-PRO" pitchFamily="50" charset="-128"/>
                          <a:ea typeface="HG丸ｺﾞｼｯｸM-PRO" pitchFamily="50" charset="-128"/>
                        </a:rPr>
                        <a:t>第３希望</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vMerge="1">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vMerge="1">
                  <a:txBody>
                    <a:bodyPr/>
                    <a:lstStyle/>
                    <a:p>
                      <a:endParaRPr kumimoji="1" lang="ja-JP" altLang="en-US"/>
                    </a:p>
                  </a:txBody>
                  <a:tcPr/>
                </a:tc>
                <a:extLst>
                  <a:ext uri="{0D108BD9-81ED-4DB2-BD59-A6C34878D82A}">
                    <a16:rowId xmlns:a16="http://schemas.microsoft.com/office/drawing/2014/main" val="10004"/>
                  </a:ext>
                </a:extLst>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2190485418"/>
              </p:ext>
            </p:extLst>
          </p:nvPr>
        </p:nvGraphicFramePr>
        <p:xfrm>
          <a:off x="4161514" y="7506000"/>
          <a:ext cx="2911385" cy="985720"/>
        </p:xfrm>
        <a:graphic>
          <a:graphicData uri="http://schemas.openxmlformats.org/drawingml/2006/table">
            <a:tbl>
              <a:tblPr firstRow="1" bandRow="1">
                <a:tableStyleId>{5C22544A-7EE6-4342-B048-85BDC9FD1C3A}</a:tableStyleId>
              </a:tblPr>
              <a:tblGrid>
                <a:gridCol w="627903">
                  <a:extLst>
                    <a:ext uri="{9D8B030D-6E8A-4147-A177-3AD203B41FA5}">
                      <a16:colId xmlns:a16="http://schemas.microsoft.com/office/drawing/2014/main" val="20000"/>
                    </a:ext>
                  </a:extLst>
                </a:gridCol>
                <a:gridCol w="1141741">
                  <a:extLst>
                    <a:ext uri="{9D8B030D-6E8A-4147-A177-3AD203B41FA5}">
                      <a16:colId xmlns:a16="http://schemas.microsoft.com/office/drawing/2014/main" val="20001"/>
                    </a:ext>
                  </a:extLst>
                </a:gridCol>
                <a:gridCol w="1141741">
                  <a:extLst>
                    <a:ext uri="{9D8B030D-6E8A-4147-A177-3AD203B41FA5}">
                      <a16:colId xmlns:a16="http://schemas.microsoft.com/office/drawing/2014/main" val="20002"/>
                    </a:ext>
                  </a:extLst>
                </a:gridCol>
              </a:tblGrid>
              <a:tr h="197144">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チェック欄</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入所時期</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保育所</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97144">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同じ時期</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同じ保育所</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97144">
                <a:tc>
                  <a:txBody>
                    <a:bodyPr/>
                    <a:lstStyle/>
                    <a:p>
                      <a:pPr algn="ctr"/>
                      <a:r>
                        <a:rPr kumimoji="1" lang="ja-JP" altLang="en-US" sz="800" b="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endParaRP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異なる時期</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同じ保育所</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97144">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同じ時期</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異なる保育所</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97144">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異なる時期</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異なる保育所</a:t>
                      </a:r>
                    </a:p>
                  </a:txBody>
                  <a:tcPr marL="36855" marR="36855"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211816538"/>
              </p:ext>
            </p:extLst>
          </p:nvPr>
        </p:nvGraphicFramePr>
        <p:xfrm>
          <a:off x="251990" y="8602347"/>
          <a:ext cx="7063202" cy="1639738"/>
        </p:xfrm>
        <a:graphic>
          <a:graphicData uri="http://schemas.openxmlformats.org/drawingml/2006/table">
            <a:tbl>
              <a:tblPr firstRow="1" bandRow="1">
                <a:tableStyleId>{5C22544A-7EE6-4342-B048-85BDC9FD1C3A}</a:tableStyleId>
              </a:tblPr>
              <a:tblGrid>
                <a:gridCol w="499850">
                  <a:extLst>
                    <a:ext uri="{9D8B030D-6E8A-4147-A177-3AD203B41FA5}">
                      <a16:colId xmlns:a16="http://schemas.microsoft.com/office/drawing/2014/main" val="20000"/>
                    </a:ext>
                  </a:extLst>
                </a:gridCol>
                <a:gridCol w="2598029">
                  <a:extLst>
                    <a:ext uri="{9D8B030D-6E8A-4147-A177-3AD203B41FA5}">
                      <a16:colId xmlns:a16="http://schemas.microsoft.com/office/drawing/2014/main" val="20002"/>
                    </a:ext>
                  </a:extLst>
                </a:gridCol>
                <a:gridCol w="830985">
                  <a:extLst>
                    <a:ext uri="{9D8B030D-6E8A-4147-A177-3AD203B41FA5}">
                      <a16:colId xmlns:a16="http://schemas.microsoft.com/office/drawing/2014/main" val="1249144692"/>
                    </a:ext>
                  </a:extLst>
                </a:gridCol>
                <a:gridCol w="1354721">
                  <a:extLst>
                    <a:ext uri="{9D8B030D-6E8A-4147-A177-3AD203B41FA5}">
                      <a16:colId xmlns:a16="http://schemas.microsoft.com/office/drawing/2014/main" val="20003"/>
                    </a:ext>
                  </a:extLst>
                </a:gridCol>
                <a:gridCol w="1779617">
                  <a:extLst>
                    <a:ext uri="{9D8B030D-6E8A-4147-A177-3AD203B41FA5}">
                      <a16:colId xmlns:a16="http://schemas.microsoft.com/office/drawing/2014/main" val="20004"/>
                    </a:ext>
                  </a:extLst>
                </a:gridCol>
              </a:tblGrid>
              <a:tr h="189480">
                <a:tc gridSpan="5">
                  <a:txBody>
                    <a:bodyPr/>
                    <a:lstStyle/>
                    <a:p>
                      <a:r>
                        <a:rPr lang="ja-JP" altLang="en-US" sz="1100" b="0" dirty="0">
                          <a:solidFill>
                            <a:schemeClr val="tx1"/>
                          </a:solidFill>
                          <a:latin typeface="HG丸ｺﾞｼｯｸM-PRO" pitchFamily="50" charset="-128"/>
                          <a:ea typeface="HG丸ｺﾞｼｯｸM-PRO" pitchFamily="50" charset="-128"/>
                        </a:rPr>
                        <a:t>○家庭状況</a:t>
                      </a:r>
                      <a:r>
                        <a:rPr lang="ja-JP" altLang="en-US" sz="800" b="0" u="none" dirty="0">
                          <a:solidFill>
                            <a:schemeClr val="tx1"/>
                          </a:solidFill>
                          <a:latin typeface="HG丸ｺﾞｼｯｸM-PRO" pitchFamily="50" charset="-128"/>
                          <a:ea typeface="HG丸ｺﾞｼｯｸM-PRO" pitchFamily="50" charset="-128"/>
                        </a:rPr>
                        <a:t>　</a:t>
                      </a:r>
                      <a:r>
                        <a:rPr lang="en-US" altLang="ja-JP" sz="800" b="0" dirty="0">
                          <a:solidFill>
                            <a:schemeClr val="tx1"/>
                          </a:solidFill>
                          <a:latin typeface="HG丸ｺﾞｼｯｸM-PRO" pitchFamily="50" charset="-128"/>
                          <a:ea typeface="HG丸ｺﾞｼｯｸM-PRO" pitchFamily="50" charset="-128"/>
                        </a:rPr>
                        <a:t>※</a:t>
                      </a:r>
                      <a:r>
                        <a:rPr lang="ja-JP" altLang="en-US" sz="800" b="0" dirty="0">
                          <a:solidFill>
                            <a:schemeClr val="tx1"/>
                          </a:solidFill>
                          <a:latin typeface="HG丸ｺﾞｼｯｸM-PRO" pitchFamily="50" charset="-128"/>
                          <a:ea typeface="HG丸ｺﾞｼｯｸM-PRO" pitchFamily="50" charset="-128"/>
                        </a:rPr>
                        <a:t>該当する項目にチェックをし、必要事項を記入してください。</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a:p>
                  </a:txBody>
                  <a:tcPr>
                    <a:lnL w="12700" cmpd="sng">
                      <a:noFill/>
                    </a:lnL>
                  </a:tcPr>
                </a:tc>
                <a:tc hMerge="1">
                  <a:txBody>
                    <a:bodyPr/>
                    <a:lstStyle/>
                    <a:p>
                      <a:endParaRPr kumimoji="1" lang="ja-JP" altLang="en-US" dirty="0"/>
                    </a:p>
                  </a:txBody>
                  <a:tcPr>
                    <a:lnL w="12700" cmpd="sng">
                      <a:noFill/>
                    </a:lnL>
                  </a:tcPr>
                </a:tc>
                <a:tc hMerge="1">
                  <a:txBody>
                    <a:bodyPr/>
                    <a:lstStyle/>
                    <a:p>
                      <a:endParaRPr kumimoji="1" lang="ja-JP" altLang="en-US"/>
                    </a:p>
                  </a:txBody>
                  <a:tcPr>
                    <a:lnL w="12700" cmpd="sng">
                      <a:noFill/>
                    </a:lnL>
                  </a:tcPr>
                </a:tc>
                <a:extLst>
                  <a:ext uri="{0D108BD9-81ED-4DB2-BD59-A6C34878D82A}">
                    <a16:rowId xmlns:a16="http://schemas.microsoft.com/office/drawing/2014/main" val="10000"/>
                  </a:ext>
                </a:extLst>
              </a:tr>
              <a:tr h="161238">
                <a:tc>
                  <a:txBody>
                    <a:bodyPr/>
                    <a:lstStyle/>
                    <a:p>
                      <a:pPr algn="ctr"/>
                      <a:r>
                        <a:rPr lang="ja-JP" altLang="en-US" sz="900" b="0" dirty="0">
                          <a:solidFill>
                            <a:schemeClr val="tx1"/>
                          </a:solidFill>
                          <a:latin typeface="HG丸ｺﾞｼｯｸM-PRO" pitchFamily="50" charset="-128"/>
                          <a:ea typeface="HG丸ｺﾞｼｯｸM-PRO" pitchFamily="50" charset="-128"/>
                        </a:rPr>
                        <a:t>続柄</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 １日の勤務等時間が６時間未満</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ja-JP" altLang="en-US" sz="900" b="0" dirty="0">
                          <a:solidFill>
                            <a:schemeClr val="tx1"/>
                          </a:solidFill>
                          <a:latin typeface="HG丸ｺﾞｼｯｸM-PRO" pitchFamily="50" charset="-128"/>
                          <a:ea typeface="HG丸ｺﾞｼｯｸM-PRO" pitchFamily="50" charset="-128"/>
                        </a:rPr>
                        <a:t>□ 出産予定日</a:t>
                      </a:r>
                      <a:endParaRPr kumimoji="1" lang="ja-JP" altLang="en-US" dirty="0"/>
                    </a:p>
                  </a:txBody>
                  <a:tcPr marL="18427" marR="18427" marT="18427" marB="18427"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 育児休業取得中</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 生活保護の受給</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266855">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vert="wordArtVertRtl"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800" b="0" baseline="0" dirty="0">
                          <a:solidFill>
                            <a:schemeClr val="tx1"/>
                          </a:solidFill>
                          <a:latin typeface="HG丸ｺﾞｼｯｸM-PRO" pitchFamily="50" charset="-128"/>
                          <a:ea typeface="HG丸ｺﾞｼｯｸM-PRO" pitchFamily="50" charset="-128"/>
                        </a:rPr>
                        <a:t>通勤（送迎）時間　</a:t>
                      </a:r>
                      <a:r>
                        <a:rPr lang="en-US" altLang="ja-JP" sz="600" b="0" baseline="0" dirty="0">
                          <a:solidFill>
                            <a:schemeClr val="tx1"/>
                          </a:solidFill>
                          <a:latin typeface="HG丸ｺﾞｼｯｸM-PRO" pitchFamily="50" charset="-128"/>
                          <a:ea typeface="HG丸ｺﾞｼｯｸM-PRO" pitchFamily="50" charset="-128"/>
                        </a:rPr>
                        <a:t>※</a:t>
                      </a:r>
                      <a:r>
                        <a:rPr lang="ja-JP" altLang="en-US" sz="600" b="0" baseline="0" dirty="0">
                          <a:solidFill>
                            <a:schemeClr val="tx1"/>
                          </a:solidFill>
                          <a:latin typeface="HG丸ｺﾞｼｯｸM-PRO" pitchFamily="50" charset="-128"/>
                          <a:ea typeface="HG丸ｺﾞｼｯｸM-PRO" pitchFamily="50" charset="-128"/>
                        </a:rPr>
                        <a:t>在籍もしくは第１希望保育所を想定した時間</a:t>
                      </a:r>
                      <a:r>
                        <a:rPr lang="ja-JP" altLang="en-US" sz="800" b="0" baseline="0" dirty="0">
                          <a:solidFill>
                            <a:schemeClr val="tx1"/>
                          </a:solidFill>
                          <a:latin typeface="HG丸ｺﾞｼｯｸM-PRO" pitchFamily="50" charset="-128"/>
                          <a:ea typeface="HG丸ｺﾞｼｯｸM-PRO" pitchFamily="50" charset="-128"/>
                        </a:rPr>
                        <a:t>［自宅～保育所 </a:t>
                      </a:r>
                      <a:r>
                        <a:rPr lang="en-US" altLang="ja-JP" sz="800" b="0" baseline="0" dirty="0">
                          <a:solidFill>
                            <a:schemeClr val="bg1"/>
                          </a:solidFill>
                          <a:latin typeface="HG丸ｺﾞｼｯｸM-PRO" pitchFamily="50" charset="-128"/>
                          <a:ea typeface="HG丸ｺﾞｼｯｸM-PRO" pitchFamily="50" charset="-128"/>
                        </a:rPr>
                        <a:t>10    </a:t>
                      </a:r>
                      <a:r>
                        <a:rPr lang="ja-JP" altLang="en-US" sz="800" b="0" baseline="0" dirty="0">
                          <a:solidFill>
                            <a:schemeClr val="tx1"/>
                          </a:solidFill>
                          <a:latin typeface="HG丸ｺﾞｼｯｸM-PRO" pitchFamily="50" charset="-128"/>
                          <a:ea typeface="HG丸ｺﾞｼｯｸM-PRO" pitchFamily="50" charset="-128"/>
                        </a:rPr>
                        <a:t>分：保育所～勤務場所 </a:t>
                      </a:r>
                      <a:r>
                        <a:rPr lang="en-US" altLang="ja-JP" sz="800" b="0" baseline="0" dirty="0">
                          <a:solidFill>
                            <a:schemeClr val="bg1"/>
                          </a:solidFill>
                          <a:latin typeface="HG丸ｺﾞｼｯｸM-PRO" pitchFamily="50" charset="-128"/>
                          <a:ea typeface="HG丸ｺﾞｼｯｸM-PRO" pitchFamily="50" charset="-128"/>
                        </a:rPr>
                        <a:t>2</a:t>
                      </a:r>
                      <a:r>
                        <a:rPr lang="ja-JP" altLang="en-US" sz="800" b="0" baseline="0" dirty="0">
                          <a:solidFill>
                            <a:schemeClr val="bg1"/>
                          </a:solidFill>
                          <a:latin typeface="HG丸ｺﾞｼｯｸM-PRO" pitchFamily="50" charset="-128"/>
                          <a:ea typeface="HG丸ｺﾞｼｯｸM-PRO" pitchFamily="50" charset="-128"/>
                        </a:rPr>
                        <a:t>　 </a:t>
                      </a:r>
                      <a:r>
                        <a:rPr lang="ja-JP" altLang="en-US" sz="800" b="0" baseline="0" dirty="0">
                          <a:solidFill>
                            <a:schemeClr val="tx1"/>
                          </a:solidFill>
                          <a:latin typeface="HG丸ｺﾞｼｯｸM-PRO" pitchFamily="50" charset="-128"/>
                          <a:ea typeface="HG丸ｺﾞｼｯｸM-PRO" pitchFamily="50" charset="-128"/>
                        </a:rPr>
                        <a:t>分］</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700" b="0" dirty="0">
                          <a:solidFill>
                            <a:schemeClr val="tx1"/>
                          </a:solidFill>
                          <a:latin typeface="HG丸ｺﾞｼｯｸM-PRO" pitchFamily="50" charset="-128"/>
                          <a:ea typeface="HG丸ｺﾞｼｯｸM-PRO" pitchFamily="50" charset="-128"/>
                        </a:rPr>
                        <a:t>令和　　年</a:t>
                      </a:r>
                      <a:endParaRPr lang="en-US" altLang="ja-JP" sz="700" b="0"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endParaRPr lang="en-US" altLang="ja-JP" sz="700" b="0"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700" b="0" dirty="0">
                          <a:solidFill>
                            <a:schemeClr val="tx1"/>
                          </a:solidFill>
                          <a:latin typeface="HG丸ｺﾞｼｯｸM-PRO" pitchFamily="50" charset="-128"/>
                          <a:ea typeface="HG丸ｺﾞｼｯｸM-PRO" pitchFamily="50" charset="-128"/>
                        </a:rPr>
                        <a:t>　　　　月　　日</a:t>
                      </a:r>
                      <a:endParaRPr lang="en-US" altLang="ja-JP" sz="7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　　育児休業期間の延長</a:t>
                      </a:r>
                      <a:endParaRPr lang="en-US" altLang="ja-JP" sz="800" b="0"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　　（　可　・　否　）</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l"/>
                      <a:r>
                        <a:rPr lang="ja-JP" altLang="en-US" sz="900" b="0" dirty="0">
                          <a:solidFill>
                            <a:schemeClr val="tx1"/>
                          </a:solidFill>
                          <a:latin typeface="HG丸ｺﾞｼｯｸM-PRO" pitchFamily="50" charset="-128"/>
                          <a:ea typeface="HG丸ｺﾞｼｯｸM-PRO" pitchFamily="50" charset="-128"/>
                        </a:rPr>
                        <a:t>（担当　</a:t>
                      </a:r>
                      <a:r>
                        <a:rPr lang="ja-JP" altLang="en-US" sz="900" b="0" baseline="0" dirty="0">
                          <a:solidFill>
                            <a:schemeClr val="tx1"/>
                          </a:solidFill>
                          <a:latin typeface="HG丸ｺﾞｼｯｸM-PRO" pitchFamily="50" charset="-128"/>
                          <a:ea typeface="HG丸ｺﾞｼｯｸM-PRO" pitchFamily="50" charset="-128"/>
                        </a:rPr>
                        <a:t> </a:t>
                      </a:r>
                      <a:r>
                        <a:rPr lang="ja-JP" altLang="en-US" sz="900" b="0" dirty="0">
                          <a:solidFill>
                            <a:schemeClr val="tx1"/>
                          </a:solidFill>
                          <a:latin typeface="HG丸ｺﾞｼｯｸM-PRO" pitchFamily="50" charset="-128"/>
                          <a:ea typeface="HG丸ｺﾞｼｯｸM-PRO" pitchFamily="50" charset="-128"/>
                        </a:rPr>
                        <a:t>　　　　　　　　　</a:t>
                      </a:r>
                      <a:r>
                        <a:rPr lang="ja-JP" altLang="en-US" sz="900" b="0" baseline="0" dirty="0">
                          <a:solidFill>
                            <a:schemeClr val="tx1"/>
                          </a:solidFill>
                          <a:latin typeface="HG丸ｺﾞｼｯｸM-PRO" pitchFamily="50" charset="-128"/>
                          <a:ea typeface="HG丸ｺﾞｼｯｸM-PRO" pitchFamily="50" charset="-128"/>
                        </a:rPr>
                        <a:t>  </a:t>
                      </a: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l"/>
                      <a:r>
                        <a:rPr lang="ja-JP" altLang="en-US" sz="900" b="0" dirty="0">
                          <a:solidFill>
                            <a:schemeClr val="tx1"/>
                          </a:solidFill>
                          <a:latin typeface="HG丸ｺﾞｼｯｸM-PRO" pitchFamily="50" charset="-128"/>
                          <a:ea typeface="HG丸ｺﾞｼｯｸM-PRO" pitchFamily="50" charset="-128"/>
                        </a:rPr>
                        <a:t>（　　</a:t>
                      </a:r>
                      <a:r>
                        <a:rPr lang="ja-JP" altLang="en-US" sz="900" b="0" baseline="0" dirty="0">
                          <a:solidFill>
                            <a:schemeClr val="tx1"/>
                          </a:solidFill>
                          <a:latin typeface="HG丸ｺﾞｼｯｸM-PRO" pitchFamily="50" charset="-128"/>
                          <a:ea typeface="HG丸ｺﾞｼｯｸM-PRO" pitchFamily="50" charset="-128"/>
                        </a:rPr>
                        <a:t>    </a:t>
                      </a:r>
                      <a:r>
                        <a:rPr lang="ja-JP" altLang="en-US" sz="900" b="0" dirty="0">
                          <a:solidFill>
                            <a:schemeClr val="tx1"/>
                          </a:solidFill>
                          <a:latin typeface="HG丸ｺﾞｼｯｸM-PRO" pitchFamily="50" charset="-128"/>
                          <a:ea typeface="HG丸ｺﾞｼｯｸM-PRO" pitchFamily="50" charset="-128"/>
                        </a:rPr>
                        <a:t>年　</a:t>
                      </a:r>
                      <a:r>
                        <a:rPr lang="ja-JP" altLang="en-US" sz="900" b="0" baseline="0" dirty="0">
                          <a:solidFill>
                            <a:schemeClr val="tx1"/>
                          </a:solidFill>
                          <a:latin typeface="HG丸ｺﾞｼｯｸM-PRO" pitchFamily="50" charset="-128"/>
                          <a:ea typeface="HG丸ｺﾞｼｯｸM-PRO" pitchFamily="50" charset="-128"/>
                        </a:rPr>
                        <a:t> </a:t>
                      </a:r>
                      <a:r>
                        <a:rPr lang="ja-JP" altLang="en-US" sz="900" b="0" dirty="0">
                          <a:solidFill>
                            <a:schemeClr val="tx1"/>
                          </a:solidFill>
                          <a:latin typeface="HG丸ｺﾞｼｯｸM-PRO" pitchFamily="50" charset="-128"/>
                          <a:ea typeface="HG丸ｺﾞｼｯｸM-PRO" pitchFamily="50" charset="-128"/>
                        </a:rPr>
                        <a:t>月　</a:t>
                      </a:r>
                      <a:r>
                        <a:rPr lang="ja-JP" altLang="en-US" sz="900" b="0" baseline="0" dirty="0">
                          <a:solidFill>
                            <a:schemeClr val="tx1"/>
                          </a:solidFill>
                          <a:latin typeface="HG丸ｺﾞｼｯｸM-PRO" pitchFamily="50" charset="-128"/>
                          <a:ea typeface="HG丸ｺﾞｼｯｸM-PRO" pitchFamily="50" charset="-128"/>
                        </a:rPr>
                        <a:t> </a:t>
                      </a:r>
                      <a:r>
                        <a:rPr lang="ja-JP" altLang="en-US" sz="900" b="0" dirty="0">
                          <a:solidFill>
                            <a:schemeClr val="tx1"/>
                          </a:solidFill>
                          <a:latin typeface="HG丸ｺﾞｼｯｸM-PRO" pitchFamily="50" charset="-128"/>
                          <a:ea typeface="HG丸ｺﾞｼｯｸM-PRO" pitchFamily="50" charset="-128"/>
                        </a:rPr>
                        <a:t>日保護開始）</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36574">
                <a:tc>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vert="wordArtVertRtl"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0" baseline="0" dirty="0">
                          <a:solidFill>
                            <a:schemeClr val="tx1"/>
                          </a:solidFill>
                          <a:latin typeface="HG丸ｺﾞｼｯｸM-PRO" pitchFamily="50" charset="-128"/>
                          <a:ea typeface="HG丸ｺﾞｼｯｸM-PRO" pitchFamily="50" charset="-128"/>
                        </a:rPr>
                        <a:t>通勤（送迎）時間　</a:t>
                      </a:r>
                      <a:r>
                        <a:rPr lang="en-US" altLang="ja-JP" sz="600" b="0" baseline="0" dirty="0">
                          <a:solidFill>
                            <a:schemeClr val="tx1"/>
                          </a:solidFill>
                          <a:latin typeface="HG丸ｺﾞｼｯｸM-PRO" pitchFamily="50" charset="-128"/>
                          <a:ea typeface="HG丸ｺﾞｼｯｸM-PRO" pitchFamily="50" charset="-128"/>
                        </a:rPr>
                        <a:t>※</a:t>
                      </a:r>
                      <a:r>
                        <a:rPr lang="ja-JP" altLang="en-US" sz="600" b="0" baseline="0" dirty="0">
                          <a:solidFill>
                            <a:schemeClr val="tx1"/>
                          </a:solidFill>
                          <a:latin typeface="HG丸ｺﾞｼｯｸM-PRO" pitchFamily="50" charset="-128"/>
                          <a:ea typeface="HG丸ｺﾞｼｯｸM-PRO" pitchFamily="50" charset="-128"/>
                        </a:rPr>
                        <a:t>在籍もしくは第１希望保育所を想定した時間</a:t>
                      </a:r>
                      <a:r>
                        <a:rPr lang="ja-JP" altLang="en-US" sz="800" b="0" baseline="0" dirty="0">
                          <a:solidFill>
                            <a:schemeClr val="tx1"/>
                          </a:solidFill>
                          <a:latin typeface="HG丸ｺﾞｼｯｸM-PRO" pitchFamily="50" charset="-128"/>
                          <a:ea typeface="HG丸ｺﾞｼｯｸM-PRO" pitchFamily="50" charset="-128"/>
                        </a:rPr>
                        <a:t>［自宅～保育所 </a:t>
                      </a:r>
                      <a:r>
                        <a:rPr lang="en-US" altLang="ja-JP" sz="800" b="0" baseline="0" dirty="0">
                          <a:solidFill>
                            <a:schemeClr val="bg1"/>
                          </a:solidFill>
                          <a:latin typeface="HG丸ｺﾞｼｯｸM-PRO" pitchFamily="50" charset="-128"/>
                          <a:ea typeface="HG丸ｺﾞｼｯｸM-PRO" pitchFamily="50" charset="-128"/>
                        </a:rPr>
                        <a:t>10    </a:t>
                      </a:r>
                      <a:r>
                        <a:rPr lang="ja-JP" altLang="en-US" sz="800" b="0" baseline="0" dirty="0">
                          <a:solidFill>
                            <a:schemeClr val="tx1"/>
                          </a:solidFill>
                          <a:latin typeface="HG丸ｺﾞｼｯｸM-PRO" pitchFamily="50" charset="-128"/>
                          <a:ea typeface="HG丸ｺﾞｼｯｸM-PRO" pitchFamily="50" charset="-128"/>
                        </a:rPr>
                        <a:t>分：保育所～勤務場所 </a:t>
                      </a:r>
                      <a:r>
                        <a:rPr lang="en-US" altLang="ja-JP" sz="800" b="0" baseline="0" dirty="0">
                          <a:solidFill>
                            <a:schemeClr val="bg1"/>
                          </a:solidFill>
                          <a:latin typeface="HG丸ｺﾞｼｯｸM-PRO" pitchFamily="50" charset="-128"/>
                          <a:ea typeface="HG丸ｺﾞｼｯｸM-PRO" pitchFamily="50" charset="-128"/>
                        </a:rPr>
                        <a:t>2</a:t>
                      </a:r>
                      <a:r>
                        <a:rPr lang="ja-JP" altLang="en-US" sz="800" b="0" baseline="0" dirty="0">
                          <a:solidFill>
                            <a:schemeClr val="bg1"/>
                          </a:solidFill>
                          <a:latin typeface="HG丸ｺﾞｼｯｸM-PRO" pitchFamily="50" charset="-128"/>
                          <a:ea typeface="HG丸ｺﾞｼｯｸM-PRO" pitchFamily="50" charset="-128"/>
                        </a:rPr>
                        <a:t>　 </a:t>
                      </a:r>
                      <a:r>
                        <a:rPr lang="ja-JP" altLang="en-US" sz="800" b="0" baseline="0" dirty="0">
                          <a:solidFill>
                            <a:schemeClr val="tx1"/>
                          </a:solidFill>
                          <a:latin typeface="HG丸ｺﾞｼｯｸM-PRO" pitchFamily="50" charset="-128"/>
                          <a:ea typeface="HG丸ｺﾞｼｯｸM-PRO" pitchFamily="50" charset="-128"/>
                        </a:rPr>
                        <a:t>分］</a:t>
                      </a:r>
                      <a:r>
                        <a:rPr lang="ja-JP" altLang="en-US" sz="800" b="0" dirty="0">
                          <a:solidFill>
                            <a:schemeClr val="tx1"/>
                          </a:solidFill>
                          <a:latin typeface="HG丸ｺﾞｼｯｸM-PRO" pitchFamily="50" charset="-128"/>
                          <a:ea typeface="HG丸ｺﾞｼｯｸM-PRO" pitchFamily="50" charset="-128"/>
                        </a:rPr>
                        <a:t>　</a:t>
                      </a:r>
                      <a:r>
                        <a:rPr lang="ja-JP" altLang="en-US" sz="900" b="0" dirty="0">
                          <a:solidFill>
                            <a:schemeClr val="tx1"/>
                          </a:solidFill>
                          <a:latin typeface="HG丸ｺﾞｼｯｸM-PRO" pitchFamily="50" charset="-128"/>
                          <a:ea typeface="HG丸ｺﾞｼｯｸM-PRO" pitchFamily="50" charset="-128"/>
                        </a:rPr>
                        <a:t>　　</a:t>
                      </a:r>
                      <a:r>
                        <a:rPr lang="ja-JP" altLang="en-US" sz="900" b="0" baseline="0" dirty="0">
                          <a:solidFill>
                            <a:schemeClr val="tx1"/>
                          </a:solidFill>
                          <a:latin typeface="HG丸ｺﾞｼｯｸM-PRO" pitchFamily="50" charset="-128"/>
                          <a:ea typeface="HG丸ｺﾞｼｯｸM-PRO" pitchFamily="50" charset="-128"/>
                        </a:rPr>
                        <a:t>  </a:t>
                      </a:r>
                      <a:r>
                        <a:rPr lang="ja-JP" altLang="en-US" sz="900" b="0" dirty="0">
                          <a:solidFill>
                            <a:schemeClr val="tx1"/>
                          </a:solidFill>
                          <a:latin typeface="HG丸ｺﾞｼｯｸM-PRO" pitchFamily="50" charset="-128"/>
                          <a:ea typeface="HG丸ｺﾞｼｯｸM-PRO" pitchFamily="50" charset="-128"/>
                        </a:rPr>
                        <a:t>　          </a:t>
                      </a:r>
                      <a:r>
                        <a:rPr lang="ja-JP" altLang="en-US" sz="900" b="0" baseline="0" dirty="0">
                          <a:solidFill>
                            <a:schemeClr val="tx1"/>
                          </a:solidFill>
                          <a:latin typeface="HG丸ｺﾞｼｯｸM-PRO" pitchFamily="50" charset="-128"/>
                          <a:ea typeface="HG丸ｺﾞｼｯｸM-PRO" pitchFamily="50" charset="-128"/>
                        </a:rPr>
                        <a:t>  </a:t>
                      </a:r>
                      <a:r>
                        <a:rPr lang="ja-JP" altLang="en-US" sz="900" b="0" dirty="0">
                          <a:solidFill>
                            <a:schemeClr val="tx1"/>
                          </a:solidFill>
                          <a:latin typeface="HG丸ｺﾞｼｯｸM-PRO" pitchFamily="50" charset="-128"/>
                          <a:ea typeface="HG丸ｺﾞｼｯｸM-PRO" pitchFamily="50" charset="-128"/>
                        </a:rPr>
                        <a:t>  　　　</a:t>
                      </a:r>
                      <a:r>
                        <a:rPr lang="ja-JP" altLang="en-US" sz="900" b="0" baseline="0" dirty="0">
                          <a:solidFill>
                            <a:schemeClr val="tx1"/>
                          </a:solidFill>
                          <a:latin typeface="HG丸ｺﾞｼｯｸM-PRO" pitchFamily="50" charset="-128"/>
                          <a:ea typeface="HG丸ｺﾞｼｯｸM-PRO" pitchFamily="50" charset="-128"/>
                        </a:rPr>
                        <a:t> </a:t>
                      </a:r>
                      <a:r>
                        <a:rPr lang="ja-JP" altLang="en-US" sz="900" b="0" dirty="0">
                          <a:solidFill>
                            <a:schemeClr val="tx1"/>
                          </a:solidFill>
                          <a:latin typeface="HG丸ｺﾞｼｯｸM-PRO" pitchFamily="50" charset="-128"/>
                          <a:ea typeface="HG丸ｺﾞｼｯｸM-PRO" pitchFamily="50" charset="-128"/>
                        </a:rPr>
                        <a:t>　</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indent="0" algn="l" defTabSz="685800" rtl="0" eaLnBrk="1" fontAlgn="auto" latinLnBrk="0" hangingPunct="1">
                        <a:lnSpc>
                          <a:spcPct val="100000"/>
                        </a:lnSpc>
                        <a:spcBef>
                          <a:spcPts val="0"/>
                        </a:spcBef>
                        <a:spcAft>
                          <a:spcPts val="0"/>
                        </a:spcAft>
                        <a:buClrTx/>
                        <a:buSzTx/>
                        <a:buFontTx/>
                        <a:buNone/>
                        <a:tabLst/>
                        <a:defRPr/>
                      </a:pP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　　育児休業期間の延長</a:t>
                      </a:r>
                      <a:endParaRPr lang="en-US" altLang="ja-JP" sz="800" b="0"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　　（　可　・　否　）</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l"/>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161238">
                <a:tc gridSpan="5">
                  <a:txBody>
                    <a:bodyPr/>
                    <a:lstStyle/>
                    <a:p>
                      <a:pPr algn="ctr"/>
                      <a:r>
                        <a:rPr lang="ja-JP" altLang="en-US" sz="900" b="0" dirty="0">
                          <a:solidFill>
                            <a:schemeClr val="tx1"/>
                          </a:solidFill>
                          <a:latin typeface="HG丸ｺﾞｼｯｸM-PRO" pitchFamily="50" charset="-128"/>
                          <a:ea typeface="HG丸ｺﾞｼｯｸM-PRO" pitchFamily="50" charset="-128"/>
                        </a:rPr>
                        <a:t>父または母が同居していない場合のみ記入</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147117">
                <a:tc rowSpan="2" gridSpan="3">
                  <a:txBody>
                    <a:bodyPr/>
                    <a:lstStyle/>
                    <a:p>
                      <a:pPr algn="l"/>
                      <a:r>
                        <a:rPr lang="ja-JP" altLang="en-US" sz="900" b="0" baseline="0" dirty="0">
                          <a:solidFill>
                            <a:schemeClr val="tx1"/>
                          </a:solidFill>
                          <a:latin typeface="HG丸ｺﾞｼｯｸM-PRO" pitchFamily="50" charset="-128"/>
                          <a:ea typeface="HG丸ｺﾞｼｯｸM-PRO" pitchFamily="50" charset="-128"/>
                        </a:rPr>
                        <a:t> □ </a:t>
                      </a:r>
                      <a:r>
                        <a:rPr lang="ja-JP" altLang="en-US" sz="900" b="0" dirty="0">
                          <a:solidFill>
                            <a:schemeClr val="tx1"/>
                          </a:solidFill>
                          <a:latin typeface="HG丸ｺﾞｼｯｸM-PRO" pitchFamily="50" charset="-128"/>
                          <a:ea typeface="HG丸ｺﾞｼｯｸM-PRO" pitchFamily="50" charset="-128"/>
                        </a:rPr>
                        <a:t>単身赴任（続柄：　　住所：　　　　　　　　　　　　　　　　　　）</a:t>
                      </a:r>
                      <a:endParaRPr lang="en-US" altLang="ja-JP" sz="900" b="0" dirty="0">
                        <a:solidFill>
                          <a:schemeClr val="tx1"/>
                        </a:solidFill>
                        <a:latin typeface="HG丸ｺﾞｼｯｸM-PRO" pitchFamily="50" charset="-128"/>
                        <a:ea typeface="HG丸ｺﾞｼｯｸM-PRO" pitchFamily="50" charset="-128"/>
                      </a:endParaRPr>
                    </a:p>
                    <a:p>
                      <a:pPr algn="l"/>
                      <a:r>
                        <a:rPr lang="ja-JP" altLang="en-US" sz="900" b="0" baseline="0" dirty="0">
                          <a:solidFill>
                            <a:schemeClr val="tx1"/>
                          </a:solidFill>
                          <a:latin typeface="HG丸ｺﾞｼｯｸM-PRO" pitchFamily="50" charset="-128"/>
                          <a:ea typeface="HG丸ｺﾞｼｯｸM-PRO" pitchFamily="50" charset="-128"/>
                        </a:rPr>
                        <a:t> □ </a:t>
                      </a:r>
                      <a:r>
                        <a:rPr lang="ja-JP" altLang="en-US" sz="900" b="0" dirty="0">
                          <a:solidFill>
                            <a:schemeClr val="tx1"/>
                          </a:solidFill>
                          <a:latin typeface="HG丸ｺﾞｼｯｸM-PRO" pitchFamily="50" charset="-128"/>
                          <a:ea typeface="HG丸ｺﾞｼｯｸM-PRO" pitchFamily="50" charset="-128"/>
                        </a:rPr>
                        <a:t>ひとり親　</a:t>
                      </a:r>
                      <a:r>
                        <a:rPr lang="en-US" altLang="ja-JP" sz="900" b="0" dirty="0">
                          <a:solidFill>
                            <a:schemeClr val="tx1"/>
                          </a:solidFill>
                          <a:latin typeface="HG丸ｺﾞｼｯｸM-PRO" pitchFamily="50" charset="-128"/>
                          <a:ea typeface="HG丸ｺﾞｼｯｸM-PRO" pitchFamily="50" charset="-128"/>
                        </a:rPr>
                        <a:t>※</a:t>
                      </a:r>
                      <a:r>
                        <a:rPr lang="ja-JP" altLang="en-US" sz="900" b="0" dirty="0">
                          <a:solidFill>
                            <a:schemeClr val="tx1"/>
                          </a:solidFill>
                          <a:latin typeface="HG丸ｺﾞｼｯｸM-PRO" pitchFamily="50" charset="-128"/>
                          <a:ea typeface="HG丸ｺﾞｼｯｸM-PRO" pitchFamily="50" charset="-128"/>
                        </a:rPr>
                        <a:t>児童扶養手当欄も記入してください。</a:t>
                      </a:r>
                    </a:p>
                    <a:p>
                      <a:pPr algn="l"/>
                      <a:r>
                        <a:rPr lang="ja-JP" altLang="en-US" sz="900" b="0" baseline="0" dirty="0">
                          <a:solidFill>
                            <a:schemeClr val="tx1"/>
                          </a:solidFill>
                          <a:latin typeface="HG丸ｺﾞｼｯｸM-PRO" pitchFamily="50" charset="-128"/>
                          <a:ea typeface="HG丸ｺﾞｼｯｸM-PRO" pitchFamily="50" charset="-128"/>
                        </a:rPr>
                        <a:t> □ </a:t>
                      </a:r>
                      <a:r>
                        <a:rPr lang="ja-JP" altLang="en-US" sz="900" b="0" dirty="0">
                          <a:solidFill>
                            <a:schemeClr val="tx1"/>
                          </a:solidFill>
                          <a:latin typeface="HG丸ｺﾞｼｯｸM-PRO" pitchFamily="50" charset="-128"/>
                          <a:ea typeface="HG丸ｺﾞｼｯｸM-PRO" pitchFamily="50" charset="-128"/>
                        </a:rPr>
                        <a:t>その他　（　　　　　　　　　　　　　　　　　　　　　　　　　   ）</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000" marR="18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algn="l"/>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a:r>
                        <a:rPr lang="ja-JP" altLang="en-US" sz="800" b="0" dirty="0">
                          <a:solidFill>
                            <a:schemeClr val="tx1"/>
                          </a:solidFill>
                          <a:latin typeface="HG丸ｺﾞｼｯｸM-PRO" pitchFamily="50" charset="-128"/>
                          <a:ea typeface="HG丸ｺﾞｼｯｸM-PRO" pitchFamily="50" charset="-128"/>
                        </a:rPr>
                        <a:t>児童扶養手当（ひとり親のみ記入）</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r h="300212">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a:txBody>
                    <a:bodyPr/>
                    <a:lstStyle/>
                    <a:p>
                      <a:pPr algn="l"/>
                      <a:r>
                        <a:rPr lang="ja-JP" altLang="en-US" sz="900" b="0" baseline="0" dirty="0">
                          <a:solidFill>
                            <a:schemeClr val="tx1"/>
                          </a:solidFill>
                          <a:latin typeface="HG丸ｺﾞｼｯｸM-PRO" pitchFamily="50" charset="-128"/>
                          <a:ea typeface="HG丸ｺﾞｼｯｸM-PRO" pitchFamily="50" charset="-128"/>
                        </a:rPr>
                        <a:t> □ </a:t>
                      </a:r>
                      <a:r>
                        <a:rPr lang="ja-JP" altLang="en-US" sz="900" b="0" dirty="0">
                          <a:solidFill>
                            <a:schemeClr val="tx1"/>
                          </a:solidFill>
                          <a:latin typeface="HG丸ｺﾞｼｯｸM-PRO" pitchFamily="50" charset="-128"/>
                          <a:ea typeface="HG丸ｺﾞｼｯｸM-PRO" pitchFamily="50" charset="-128"/>
                        </a:rPr>
                        <a:t>認定　　（　　　　年　　月受給開始）</a:t>
                      </a:r>
                      <a:endParaRPr lang="en-US" altLang="ja-JP" sz="900" b="0"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900" b="0" baseline="0" dirty="0">
                          <a:solidFill>
                            <a:schemeClr val="tx1"/>
                          </a:solidFill>
                          <a:latin typeface="HG丸ｺﾞｼｯｸM-PRO" pitchFamily="50" charset="-128"/>
                          <a:ea typeface="HG丸ｺﾞｼｯｸM-PRO" pitchFamily="50" charset="-128"/>
                        </a:rPr>
                        <a:t> □ </a:t>
                      </a:r>
                      <a:r>
                        <a:rPr lang="ja-JP" altLang="en-US" sz="900" b="0" dirty="0">
                          <a:solidFill>
                            <a:schemeClr val="tx1"/>
                          </a:solidFill>
                          <a:latin typeface="HG丸ｺﾞｼｯｸM-PRO" pitchFamily="50" charset="-128"/>
                          <a:ea typeface="HG丸ｺﾞｼｯｸM-PRO" pitchFamily="50" charset="-128"/>
                        </a:rPr>
                        <a:t>非該当　</a:t>
                      </a:r>
                      <a:r>
                        <a:rPr lang="en-US" altLang="ja-JP" sz="900" b="0" dirty="0">
                          <a:solidFill>
                            <a:schemeClr val="tx1"/>
                          </a:solidFill>
                          <a:latin typeface="HG丸ｺﾞｼｯｸM-PRO" pitchFamily="50" charset="-128"/>
                          <a:ea typeface="HG丸ｺﾞｼｯｸM-PRO" pitchFamily="50" charset="-128"/>
                        </a:rPr>
                        <a:t>※</a:t>
                      </a:r>
                      <a:r>
                        <a:rPr lang="ja-JP" altLang="en-US" sz="900" b="0" dirty="0">
                          <a:solidFill>
                            <a:schemeClr val="tx1"/>
                          </a:solidFill>
                          <a:latin typeface="HG丸ｺﾞｼｯｸM-PRO" pitchFamily="50" charset="-128"/>
                          <a:ea typeface="HG丸ｺﾞｼｯｸM-PRO" pitchFamily="50" charset="-128"/>
                        </a:rPr>
                        <a:t>非該当の場合、戸籍謄本の提出が必要です。</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5" name="テキスト ボックス 4"/>
          <p:cNvSpPr txBox="1"/>
          <p:nvPr/>
        </p:nvSpPr>
        <p:spPr>
          <a:xfrm>
            <a:off x="1236202" y="509421"/>
            <a:ext cx="4521927" cy="316079"/>
          </a:xfrm>
          <a:prstGeom prst="rect">
            <a:avLst/>
          </a:prstGeom>
          <a:noFill/>
        </p:spPr>
        <p:txBody>
          <a:bodyPr wrap="square" rtlCol="0">
            <a:spAutoFit/>
          </a:bodyPr>
          <a:lstStyle/>
          <a:p>
            <a:r>
              <a:rPr lang="ja-JP" altLang="en-US" sz="1457" b="1" dirty="0">
                <a:latin typeface="HG丸ｺﾞｼｯｸM-PRO" panose="020F0600000000000000" pitchFamily="50" charset="-128"/>
                <a:ea typeface="HG丸ｺﾞｼｯｸM-PRO" panose="020F0600000000000000" pitchFamily="50" charset="-128"/>
              </a:rPr>
              <a:t>教育・保育給付認定申請書 兼 保育所入所申請書</a:t>
            </a:r>
            <a:endParaRPr lang="en-US" altLang="ja-JP" sz="1457" b="1" dirty="0">
              <a:latin typeface="HG丸ｺﾞｼｯｸM-PRO" panose="020F0600000000000000" pitchFamily="50" charset="-128"/>
              <a:ea typeface="HG丸ｺﾞｼｯｸM-PRO" panose="020F0600000000000000" pitchFamily="50" charset="-128"/>
            </a:endParaRPr>
          </a:p>
        </p:txBody>
      </p:sp>
      <p:graphicFrame>
        <p:nvGraphicFramePr>
          <p:cNvPr id="18" name="Table 15"/>
          <p:cNvGraphicFramePr>
            <a:graphicFrameLocks noGrp="1"/>
          </p:cNvGraphicFramePr>
          <p:nvPr>
            <p:extLst>
              <p:ext uri="{D42A27DB-BD31-4B8C-83A1-F6EECF244321}">
                <p14:modId xmlns:p14="http://schemas.microsoft.com/office/powerpoint/2010/main" val="1450651599"/>
              </p:ext>
            </p:extLst>
          </p:nvPr>
        </p:nvGraphicFramePr>
        <p:xfrm>
          <a:off x="252000" y="1333325"/>
          <a:ext cx="7026457" cy="1264133"/>
        </p:xfrm>
        <a:graphic>
          <a:graphicData uri="http://schemas.openxmlformats.org/drawingml/2006/table">
            <a:tbl>
              <a:tblPr firstRow="1" bandRow="1">
                <a:tableStyleId>{5C22544A-7EE6-4342-B048-85BDC9FD1C3A}</a:tableStyleId>
              </a:tblPr>
              <a:tblGrid>
                <a:gridCol w="466385">
                  <a:extLst>
                    <a:ext uri="{9D8B030D-6E8A-4147-A177-3AD203B41FA5}">
                      <a16:colId xmlns:a16="http://schemas.microsoft.com/office/drawing/2014/main" val="20000"/>
                    </a:ext>
                  </a:extLst>
                </a:gridCol>
                <a:gridCol w="983000">
                  <a:extLst>
                    <a:ext uri="{9D8B030D-6E8A-4147-A177-3AD203B41FA5}">
                      <a16:colId xmlns:a16="http://schemas.microsoft.com/office/drawing/2014/main" val="20001"/>
                    </a:ext>
                  </a:extLst>
                </a:gridCol>
                <a:gridCol w="637278">
                  <a:extLst>
                    <a:ext uri="{9D8B030D-6E8A-4147-A177-3AD203B41FA5}">
                      <a16:colId xmlns:a16="http://schemas.microsoft.com/office/drawing/2014/main" val="20002"/>
                    </a:ext>
                  </a:extLst>
                </a:gridCol>
                <a:gridCol w="517582">
                  <a:extLst>
                    <a:ext uri="{9D8B030D-6E8A-4147-A177-3AD203B41FA5}">
                      <a16:colId xmlns:a16="http://schemas.microsoft.com/office/drawing/2014/main" val="20003"/>
                    </a:ext>
                  </a:extLst>
                </a:gridCol>
                <a:gridCol w="1116026">
                  <a:extLst>
                    <a:ext uri="{9D8B030D-6E8A-4147-A177-3AD203B41FA5}">
                      <a16:colId xmlns:a16="http://schemas.microsoft.com/office/drawing/2014/main" val="20004"/>
                    </a:ext>
                  </a:extLst>
                </a:gridCol>
                <a:gridCol w="1116026">
                  <a:extLst>
                    <a:ext uri="{9D8B030D-6E8A-4147-A177-3AD203B41FA5}">
                      <a16:colId xmlns:a16="http://schemas.microsoft.com/office/drawing/2014/main" val="20005"/>
                    </a:ext>
                  </a:extLst>
                </a:gridCol>
                <a:gridCol w="195143">
                  <a:extLst>
                    <a:ext uri="{9D8B030D-6E8A-4147-A177-3AD203B41FA5}">
                      <a16:colId xmlns:a16="http://schemas.microsoft.com/office/drawing/2014/main" val="20006"/>
                    </a:ext>
                  </a:extLst>
                </a:gridCol>
                <a:gridCol w="529070">
                  <a:extLst>
                    <a:ext uri="{9D8B030D-6E8A-4147-A177-3AD203B41FA5}">
                      <a16:colId xmlns:a16="http://schemas.microsoft.com/office/drawing/2014/main" val="20007"/>
                    </a:ext>
                  </a:extLst>
                </a:gridCol>
                <a:gridCol w="1465947">
                  <a:extLst>
                    <a:ext uri="{9D8B030D-6E8A-4147-A177-3AD203B41FA5}">
                      <a16:colId xmlns:a16="http://schemas.microsoft.com/office/drawing/2014/main" val="20008"/>
                    </a:ext>
                  </a:extLst>
                </a:gridCol>
              </a:tblGrid>
              <a:tr h="245904">
                <a:tc rowSpan="2">
                  <a:txBody>
                    <a:bodyPr/>
                    <a:lstStyle/>
                    <a:p>
                      <a:pPr algn="ctr"/>
                      <a:r>
                        <a:rPr lang="ja-JP" altLang="en-US" sz="900" b="0" dirty="0">
                          <a:solidFill>
                            <a:schemeClr val="tx1"/>
                          </a:solidFill>
                          <a:latin typeface="HG丸ｺﾞｼｯｸM-PRO" pitchFamily="50" charset="-128"/>
                          <a:ea typeface="HG丸ｺﾞｼｯｸM-PRO" pitchFamily="50" charset="-128"/>
                        </a:rPr>
                        <a:t>申請日</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gridSpan="2">
                  <a:txBody>
                    <a:bodyPr/>
                    <a:lstStyle/>
                    <a:p>
                      <a:pPr algn="l"/>
                      <a:r>
                        <a:rPr lang="ja-JP" altLang="en-US" sz="900" b="0" dirty="0">
                          <a:solidFill>
                            <a:schemeClr val="tx1"/>
                          </a:solidFill>
                          <a:latin typeface="HG丸ｺﾞｼｯｸM-PRO" pitchFamily="50" charset="-128"/>
                          <a:ea typeface="HG丸ｺﾞｼｯｸM-PRO" pitchFamily="50" charset="-128"/>
                        </a:rPr>
                        <a:t>　　　</a:t>
                      </a:r>
                      <a:endParaRPr lang="en-US" altLang="ja-JP" sz="900" b="0" dirty="0">
                        <a:solidFill>
                          <a:schemeClr val="tx1"/>
                        </a:solidFill>
                        <a:latin typeface="HG丸ｺﾞｼｯｸM-PRO" pitchFamily="50" charset="-128"/>
                        <a:ea typeface="HG丸ｺﾞｼｯｸM-PRO" pitchFamily="50" charset="-128"/>
                      </a:endParaRPr>
                    </a:p>
                    <a:p>
                      <a:pPr algn="l"/>
                      <a:r>
                        <a:rPr lang="ja-JP" altLang="en-US" sz="900" b="0" baseline="0" dirty="0">
                          <a:solidFill>
                            <a:schemeClr val="tx1"/>
                          </a:solidFill>
                          <a:latin typeface="HG丸ｺﾞｼｯｸM-PRO" pitchFamily="50" charset="-128"/>
                          <a:ea typeface="HG丸ｺﾞｼｯｸM-PRO" pitchFamily="50" charset="-128"/>
                        </a:rPr>
                        <a:t>  </a:t>
                      </a:r>
                      <a:r>
                        <a:rPr lang="ja-JP" altLang="en-US" sz="900" b="0" dirty="0">
                          <a:solidFill>
                            <a:schemeClr val="tx1"/>
                          </a:solidFill>
                          <a:latin typeface="HG丸ｺﾞｼｯｸM-PRO" pitchFamily="50" charset="-128"/>
                          <a:ea typeface="HG丸ｺﾞｼｯｸM-PRO" pitchFamily="50" charset="-128"/>
                        </a:rPr>
                        <a:t>令和　　　年　　月　　日</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a:txBody>
                    <a:bodyPr/>
                    <a:lstStyle/>
                    <a:p>
                      <a:pPr algn="ctr"/>
                      <a:r>
                        <a:rPr kumimoji="1" lang="ja-JP" altLang="en-US" sz="900" b="0" dirty="0">
                          <a:solidFill>
                            <a:schemeClr val="tx1"/>
                          </a:solidFill>
                          <a:latin typeface="HG丸ｺﾞｼｯｸM-PRO" panose="020F0600000000000000" pitchFamily="50" charset="-128"/>
                          <a:ea typeface="HG丸ｺﾞｼｯｸM-PRO" panose="020F0600000000000000" pitchFamily="50" charset="-128"/>
                        </a:rPr>
                        <a:t>保護者</a:t>
                      </a:r>
                    </a:p>
                  </a:txBody>
                  <a:tcPr marL="17486" marR="17486"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algn="l"/>
                      <a:r>
                        <a:rPr lang="en-US" altLang="ja-JP" sz="500" b="0" dirty="0">
                          <a:solidFill>
                            <a:schemeClr val="tx1"/>
                          </a:solidFill>
                          <a:latin typeface="HG丸ｺﾞｼｯｸM-PRO" pitchFamily="50" charset="-128"/>
                          <a:ea typeface="HG丸ｺﾞｼｯｸM-PRO" pitchFamily="50" charset="-128"/>
                        </a:rPr>
                        <a:t>(</a:t>
                      </a:r>
                      <a:r>
                        <a:rPr lang="ja-JP" altLang="en-US" sz="400" b="0" dirty="0">
                          <a:solidFill>
                            <a:schemeClr val="tx1"/>
                          </a:solidFill>
                          <a:latin typeface="HG丸ｺﾞｼｯｸM-PRO" pitchFamily="50" charset="-128"/>
                          <a:ea typeface="HG丸ｺﾞｼｯｸM-PRO" pitchFamily="50" charset="-128"/>
                        </a:rPr>
                        <a:t>フリガナ</a:t>
                      </a:r>
                      <a:r>
                        <a:rPr lang="en-US" altLang="ja-JP" sz="500" b="0" dirty="0">
                          <a:solidFill>
                            <a:schemeClr val="tx1"/>
                          </a:solidFill>
                          <a:latin typeface="HG丸ｺﾞｼｯｸM-PRO" pitchFamily="50" charset="-128"/>
                          <a:ea typeface="HG丸ｺﾞｼｯｸM-PRO" pitchFamily="50" charset="-128"/>
                        </a:rPr>
                        <a:t>)</a:t>
                      </a:r>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a:t>
                      </a:r>
                      <a:endParaRPr lang="en-US" altLang="ja-JP" sz="600" b="0" dirty="0">
                        <a:solidFill>
                          <a:schemeClr val="tx1"/>
                        </a:solidFill>
                        <a:latin typeface="HG丸ｺﾞｼｯｸM-PRO" pitchFamily="50" charset="-128"/>
                        <a:ea typeface="HG丸ｺﾞｼｯｸM-PRO" pitchFamily="50" charset="-128"/>
                      </a:endParaRPr>
                    </a:p>
                    <a:p>
                      <a:pPr algn="l"/>
                      <a:r>
                        <a:rPr lang="en-US" altLang="ja-JP" sz="600" b="0" dirty="0">
                          <a:solidFill>
                            <a:schemeClr val="tx1"/>
                          </a:solidFill>
                          <a:latin typeface="HG丸ｺﾞｼｯｸM-PRO" pitchFamily="50" charset="-128"/>
                          <a:ea typeface="HG丸ｺﾞｼｯｸM-PRO" pitchFamily="50" charset="-128"/>
                        </a:rPr>
                        <a:t>(</a:t>
                      </a:r>
                      <a:r>
                        <a:rPr lang="ja-JP" altLang="en-US" sz="600" b="0" dirty="0">
                          <a:solidFill>
                            <a:schemeClr val="tx1"/>
                          </a:solidFill>
                          <a:latin typeface="HG丸ｺﾞｼｯｸM-PRO" pitchFamily="50" charset="-128"/>
                          <a:ea typeface="HG丸ｺﾞｼｯｸM-PRO" pitchFamily="50" charset="-128"/>
                        </a:rPr>
                        <a:t>姓</a:t>
                      </a:r>
                      <a:r>
                        <a:rPr lang="en-US" altLang="ja-JP" sz="600" b="0" dirty="0">
                          <a:solidFill>
                            <a:schemeClr val="tx1"/>
                          </a:solidFill>
                          <a:latin typeface="HG丸ｺﾞｼｯｸM-PRO" pitchFamily="50" charset="-128"/>
                          <a:ea typeface="HG丸ｺﾞｼｯｸM-PRO" pitchFamily="50" charset="-128"/>
                        </a:rPr>
                        <a:t>)</a:t>
                      </a:r>
                      <a:r>
                        <a:rPr lang="ja-JP" altLang="en-US" sz="600" b="0" dirty="0">
                          <a:solidFill>
                            <a:schemeClr val="tx1"/>
                          </a:solidFill>
                          <a:latin typeface="HG丸ｺﾞｼｯｸM-PRO" pitchFamily="50" charset="-128"/>
                          <a:ea typeface="HG丸ｺﾞｼｯｸM-PRO" pitchFamily="50" charset="-128"/>
                        </a:rPr>
                        <a:t>　　　　　　　　　　　　　</a:t>
                      </a:r>
                      <a:endParaRPr lang="en-US" altLang="ja-JP" sz="600" b="0" dirty="0">
                        <a:solidFill>
                          <a:schemeClr val="tx1"/>
                        </a:solidFill>
                        <a:latin typeface="HG丸ｺﾞｼｯｸM-PRO" pitchFamily="50" charset="-128"/>
                        <a:ea typeface="HG丸ｺﾞｼｯｸM-PRO" pitchFamily="50" charset="-128"/>
                      </a:endParaRPr>
                    </a:p>
                    <a:p>
                      <a:pPr algn="r"/>
                      <a:endParaRPr lang="en-US" altLang="ja-JP" sz="600" b="0" dirty="0">
                        <a:solidFill>
                          <a:schemeClr val="tx1"/>
                        </a:solidFill>
                        <a:latin typeface="HG丸ｺﾞｼｯｸM-PRO" pitchFamily="50" charset="-128"/>
                        <a:ea typeface="HG丸ｺﾞｼｯｸM-PRO" pitchFamily="50" charset="-128"/>
                      </a:endParaRPr>
                    </a:p>
                  </a:txBody>
                  <a:tcPr marL="34972" marR="104915" marT="17486" marB="17486">
                    <a:lnL w="635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l"/>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a:t>
                      </a:r>
                      <a:endParaRPr lang="en-US" altLang="ja-JP" sz="600" b="0" dirty="0">
                        <a:solidFill>
                          <a:schemeClr val="tx1"/>
                        </a:solidFill>
                        <a:latin typeface="HG丸ｺﾞｼｯｸM-PRO" pitchFamily="50" charset="-128"/>
                        <a:ea typeface="HG丸ｺﾞｼｯｸM-PRO" pitchFamily="50" charset="-128"/>
                      </a:endParaRPr>
                    </a:p>
                    <a:p>
                      <a:pPr algn="l"/>
                      <a:r>
                        <a:rPr lang="en-US" altLang="ja-JP" sz="600" b="0" dirty="0">
                          <a:solidFill>
                            <a:schemeClr val="tx1"/>
                          </a:solidFill>
                          <a:latin typeface="HG丸ｺﾞｼｯｸM-PRO" pitchFamily="50" charset="-128"/>
                          <a:ea typeface="HG丸ｺﾞｼｯｸM-PRO" pitchFamily="50" charset="-128"/>
                        </a:rPr>
                        <a:t>(</a:t>
                      </a:r>
                      <a:r>
                        <a:rPr lang="ja-JP" altLang="en-US" sz="600" b="0" dirty="0">
                          <a:solidFill>
                            <a:schemeClr val="tx1"/>
                          </a:solidFill>
                          <a:latin typeface="HG丸ｺﾞｼｯｸM-PRO" pitchFamily="50" charset="-128"/>
                          <a:ea typeface="HG丸ｺﾞｼｯｸM-PRO" pitchFamily="50" charset="-128"/>
                        </a:rPr>
                        <a:t>名</a:t>
                      </a:r>
                      <a:r>
                        <a:rPr lang="en-US" altLang="ja-JP" sz="600" b="0" dirty="0">
                          <a:solidFill>
                            <a:schemeClr val="tx1"/>
                          </a:solidFill>
                          <a:latin typeface="HG丸ｺﾞｼｯｸM-PRO" pitchFamily="50" charset="-128"/>
                          <a:ea typeface="HG丸ｺﾞｼｯｸM-PRO" pitchFamily="50" charset="-128"/>
                        </a:rPr>
                        <a:t>)</a:t>
                      </a:r>
                      <a:r>
                        <a:rPr lang="ja-JP" altLang="en-US" sz="600" b="0" dirty="0">
                          <a:solidFill>
                            <a:schemeClr val="tx1"/>
                          </a:solidFill>
                          <a:latin typeface="HG丸ｺﾞｼｯｸM-PRO" pitchFamily="50" charset="-128"/>
                          <a:ea typeface="HG丸ｺﾞｼｯｸM-PRO" pitchFamily="50" charset="-128"/>
                        </a:rPr>
                        <a:t>　　</a:t>
                      </a:r>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a:t>
                      </a:r>
                      <a:endParaRPr lang="en-US" altLang="ja-JP" sz="600" b="0" dirty="0">
                        <a:solidFill>
                          <a:schemeClr val="tx1"/>
                        </a:solidFill>
                        <a:latin typeface="HG丸ｺﾞｼｯｸM-PRO" pitchFamily="50" charset="-128"/>
                        <a:ea typeface="HG丸ｺﾞｼｯｸM-PRO" pitchFamily="50" charset="-128"/>
                      </a:endParaRPr>
                    </a:p>
                  </a:txBody>
                  <a:tcPr marL="34972" marR="104915" marT="17486" marB="17486">
                    <a:lnL w="3175"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vert="wordArtVertRtl" anchor="ctr" anchorCtr="1">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vert="wordArtVertRtl" anchor="ctr" anchorCtr="1">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04185">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pPr algn="ctr"/>
                      <a:endParaRPr kumimoji="1" lang="ja-JP" altLang="en-US" sz="900" b="0" dirty="0">
                        <a:solidFill>
                          <a:schemeClr val="tx1"/>
                        </a:solidFill>
                        <a:latin typeface="HG丸ｺﾞｼｯｸM-PRO" panose="020F0600000000000000" pitchFamily="50" charset="-128"/>
                        <a:ea typeface="HG丸ｺﾞｼｯｸM-PRO" panose="020F0600000000000000" pitchFamily="50" charset="-128"/>
                      </a:endParaRPr>
                    </a:p>
                  </a:txBody>
                  <a:tcPr marL="17573" marR="17573"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r"/>
                      <a:endParaRPr lang="en-US" altLang="ja-JP" sz="900" b="0" dirty="0">
                        <a:solidFill>
                          <a:schemeClr val="tx1"/>
                        </a:solidFill>
                        <a:latin typeface="HG丸ｺﾞｼｯｸM-PRO" pitchFamily="50" charset="-128"/>
                        <a:ea typeface="HG丸ｺﾞｼｯｸM-PRO" pitchFamily="50" charset="-128"/>
                      </a:endParaRPr>
                    </a:p>
                  </a:txBody>
                  <a:tcPr marL="35146" marR="105437" marT="17573" marB="17573">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rowSpan="5">
                  <a:txBody>
                    <a:bodyPr/>
                    <a:lstStyle/>
                    <a:p>
                      <a:r>
                        <a:rPr lang="ja-JP" altLang="en-US" sz="900" b="0" dirty="0">
                          <a:solidFill>
                            <a:schemeClr val="tx1"/>
                          </a:solidFill>
                          <a:latin typeface="HG丸ｺﾞｼｯｸM-PRO" pitchFamily="50" charset="-128"/>
                          <a:ea typeface="HG丸ｺﾞｼｯｸM-PRO" pitchFamily="50" charset="-128"/>
                        </a:rPr>
                        <a:t>電　話</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vert="wordArtVertRtl"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自　宅</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03511">
                <a:tc rowSpan="2">
                  <a:txBody>
                    <a:bodyPr/>
                    <a:lstStyle/>
                    <a:p>
                      <a:pPr algn="ctr"/>
                      <a:r>
                        <a:rPr lang="ja-JP" altLang="en-US" sz="900" b="0" dirty="0">
                          <a:solidFill>
                            <a:schemeClr val="tx1"/>
                          </a:solidFill>
                          <a:latin typeface="HG丸ｺﾞｼｯｸM-PRO" pitchFamily="50" charset="-128"/>
                          <a:ea typeface="HG丸ｺﾞｼｯｸM-PRO" pitchFamily="50" charset="-128"/>
                        </a:rPr>
                        <a:t>住所</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r>
                        <a:rPr lang="ja-JP" altLang="en-US" sz="900" b="0" dirty="0">
                          <a:solidFill>
                            <a:schemeClr val="tx1"/>
                          </a:solidFill>
                          <a:latin typeface="HG丸ｺﾞｼｯｸM-PRO" pitchFamily="50" charset="-128"/>
                          <a:ea typeface="HG丸ｺﾞｼｯｸM-PRO" pitchFamily="50" charset="-128"/>
                        </a:rPr>
                        <a:t>〒　　　－　　　　　</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3175"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gridSpan="4">
                  <a:txBody>
                    <a:bodyPr/>
                    <a:lstStyle/>
                    <a:p>
                      <a:r>
                        <a:rPr lang="ja-JP" altLang="en-US" sz="900" b="0" dirty="0">
                          <a:solidFill>
                            <a:schemeClr val="tx1"/>
                          </a:solidFill>
                          <a:latin typeface="HG丸ｺﾞｼｯｸM-PRO" pitchFamily="50" charset="-128"/>
                          <a:ea typeface="HG丸ｺﾞｼｯｸM-PRO" pitchFamily="50" charset="-128"/>
                        </a:rPr>
                        <a:t>大野城市</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lnL w="3175"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vMerge="1">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vert="wordArtVertRtl"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ctr" defTabSz="738012"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HG丸ｺﾞｼｯｸM-PRO" pitchFamily="50" charset="-128"/>
                          <a:ea typeface="HG丸ｺﾞｼｯｸM-PRO" pitchFamily="50" charset="-128"/>
                        </a:rPr>
                        <a:t>携　帯</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ja-JP" altLang="en-US" sz="900" b="0" dirty="0">
                          <a:solidFill>
                            <a:schemeClr val="tx1"/>
                          </a:solidFill>
                          <a:latin typeface="HG丸ｺﾞｼｯｸM-PRO" pitchFamily="50" charset="-128"/>
                          <a:ea typeface="HG丸ｺﾞｼｯｸM-PRO" pitchFamily="50" charset="-128"/>
                        </a:rPr>
                        <a:t>父</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03511">
                <a:tc vMerge="1">
                  <a:txBody>
                    <a:bodyPr/>
                    <a:lstStyle/>
                    <a:p>
                      <a:endParaRPr kumimoji="1" lang="ja-JP" altLang="en-US"/>
                    </a:p>
                  </a:txBody>
                  <a:tcPr/>
                </a:tc>
                <a:tc vMerge="1">
                  <a:txBody>
                    <a:bodyPr/>
                    <a:lstStyle/>
                    <a:p>
                      <a:endParaRPr kumimoji="1" lang="ja-JP" altLang="en-US"/>
                    </a:p>
                  </a:txBody>
                  <a:tcPr/>
                </a:tc>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vert="wordArtVertRtl"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900" b="0" dirty="0">
                          <a:solidFill>
                            <a:schemeClr val="tx1"/>
                          </a:solidFill>
                          <a:latin typeface="HG丸ｺﾞｼｯｸM-PRO" pitchFamily="50" charset="-128"/>
                          <a:ea typeface="HG丸ｺﾞｼｯｸM-PRO" pitchFamily="50" charset="-128"/>
                        </a:rPr>
                        <a:t>母</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03511">
                <a:tc rowSpan="2">
                  <a:txBody>
                    <a:bodyPr/>
                    <a:lstStyle/>
                    <a:p>
                      <a:pPr algn="ctr"/>
                      <a:r>
                        <a:rPr lang="ja-JP" altLang="en-US" sz="900" b="0" dirty="0">
                          <a:solidFill>
                            <a:schemeClr val="tx1"/>
                          </a:solidFill>
                          <a:latin typeface="HG丸ｺﾞｼｯｸM-PRO" pitchFamily="50" charset="-128"/>
                          <a:ea typeface="HG丸ｺﾞｼｯｸM-PRO" pitchFamily="50" charset="-128"/>
                        </a:rPr>
                        <a:t>住民票</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5">
                  <a:txBody>
                    <a:bodyPr/>
                    <a:lstStyle/>
                    <a:p>
                      <a:r>
                        <a:rPr kumimoji="1" lang="ja-JP" altLang="en-US" sz="900" b="0" baseline="0" dirty="0">
                          <a:latin typeface="HG丸ｺﾞｼｯｸM-PRO" panose="020F0600000000000000" pitchFamily="50" charset="-128"/>
                          <a:ea typeface="HG丸ｺﾞｼｯｸM-PRO" panose="020F0600000000000000" pitchFamily="50" charset="-128"/>
                        </a:rPr>
                        <a:t>  令和</a:t>
                      </a:r>
                      <a:r>
                        <a:rPr kumimoji="1" lang="ja-JP" altLang="en-US" sz="900" b="0" baseline="0" dirty="0">
                          <a:solidFill>
                            <a:srgbClr val="FF0000"/>
                          </a:solidFill>
                          <a:latin typeface="HG丸ｺﾞｼｯｸM-PRO" panose="020F0600000000000000" pitchFamily="50" charset="-128"/>
                          <a:ea typeface="HG丸ｺﾞｼｯｸM-PRO" panose="020F0600000000000000" pitchFamily="50" charset="-128"/>
                        </a:rPr>
                        <a:t>６</a:t>
                      </a:r>
                      <a:r>
                        <a:rPr kumimoji="1" lang="ja-JP" altLang="en-US" sz="900" b="0" baseline="0" dirty="0">
                          <a:latin typeface="HG丸ｺﾞｼｯｸM-PRO" panose="020F0600000000000000" pitchFamily="50" charset="-128"/>
                          <a:ea typeface="HG丸ｺﾞｼｯｸM-PRO" panose="020F0600000000000000" pitchFamily="50" charset="-128"/>
                        </a:rPr>
                        <a:t>年１月１日</a:t>
                      </a:r>
                      <a:r>
                        <a:rPr kumimoji="1" lang="ja-JP" altLang="en-US" sz="900" b="0" dirty="0">
                          <a:latin typeface="HG丸ｺﾞｼｯｸM-PRO" panose="020F0600000000000000" pitchFamily="50" charset="-128"/>
                          <a:ea typeface="HG丸ｺﾞｼｯｸM-PRO" panose="020F0600000000000000" pitchFamily="50" charset="-128"/>
                        </a:rPr>
                        <a:t>：市内・市外（父：　　　　　　　）（母：　　　　　　　）</a:t>
                      </a:r>
                    </a:p>
                  </a:txBody>
                  <a:tcPr marL="0" marR="0"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sz="900" b="0" dirty="0">
                        <a:latin typeface="HG丸ｺﾞｼｯｸM-PRO" panose="020F0600000000000000" pitchFamily="50" charset="-128"/>
                        <a:ea typeface="HG丸ｺﾞｼｯｸM-PRO" panose="020F0600000000000000"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900" b="0" dirty="0">
                        <a:latin typeface="HG丸ｺﾞｼｯｸM-PRO" panose="020F0600000000000000" pitchFamily="50" charset="-128"/>
                        <a:ea typeface="HG丸ｺﾞｼｯｸM-PRO" panose="020F0600000000000000" pitchFamily="50" charset="-128"/>
                      </a:endParaRPr>
                    </a:p>
                  </a:txBody>
                  <a:tcPr marL="0" marR="0"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vMerge="1">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vert="wordArtVertRtl"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ctr" defTabSz="738012"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HG丸ｺﾞｼｯｸM-PRO" pitchFamily="50" charset="-128"/>
                          <a:ea typeface="HG丸ｺﾞｼｯｸM-PRO" pitchFamily="50" charset="-128"/>
                        </a:rPr>
                        <a:t>勤務先</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ja-JP" altLang="en-US" sz="900" b="0" dirty="0">
                          <a:solidFill>
                            <a:schemeClr val="tx1"/>
                          </a:solidFill>
                          <a:latin typeface="HG丸ｺﾞｼｯｸM-PRO" pitchFamily="50" charset="-128"/>
                          <a:ea typeface="HG丸ｺﾞｼｯｸM-PRO" pitchFamily="50" charset="-128"/>
                        </a:rPr>
                        <a:t>父</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03511">
                <a:tc v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kumimoji="1" lang="ja-JP" altLang="en-US" sz="900" b="0" baseline="0" dirty="0">
                          <a:latin typeface="HG丸ｺﾞｼｯｸM-PRO" panose="020F0600000000000000" pitchFamily="50" charset="-128"/>
                          <a:ea typeface="HG丸ｺﾞｼｯｸM-PRO" panose="020F0600000000000000" pitchFamily="50" charset="-128"/>
                        </a:rPr>
                        <a:t>  令和</a:t>
                      </a:r>
                      <a:r>
                        <a:rPr kumimoji="1" lang="ja-JP" altLang="en-US" sz="900" b="0" baseline="0" dirty="0">
                          <a:solidFill>
                            <a:srgbClr val="FF0000"/>
                          </a:solidFill>
                          <a:latin typeface="HG丸ｺﾞｼｯｸM-PRO" panose="020F0600000000000000" pitchFamily="50" charset="-128"/>
                          <a:ea typeface="HG丸ｺﾞｼｯｸM-PRO" panose="020F0600000000000000" pitchFamily="50" charset="-128"/>
                        </a:rPr>
                        <a:t>７</a:t>
                      </a:r>
                      <a:r>
                        <a:rPr kumimoji="1" lang="ja-JP" altLang="en-US" sz="900" b="0" baseline="0" dirty="0">
                          <a:latin typeface="HG丸ｺﾞｼｯｸM-PRO" panose="020F0600000000000000" pitchFamily="50" charset="-128"/>
                          <a:ea typeface="HG丸ｺﾞｼｯｸM-PRO" panose="020F0600000000000000" pitchFamily="50" charset="-128"/>
                        </a:rPr>
                        <a:t>年１月１日</a:t>
                      </a:r>
                      <a:r>
                        <a:rPr kumimoji="1" lang="ja-JP" altLang="en-US" sz="900" b="0" dirty="0">
                          <a:latin typeface="HG丸ｺﾞｼｯｸM-PRO" panose="020F0600000000000000" pitchFamily="50" charset="-128"/>
                          <a:ea typeface="HG丸ｺﾞｼｯｸM-PRO" panose="020F0600000000000000" pitchFamily="50" charset="-128"/>
                        </a:rPr>
                        <a:t>：市内・市外（</a:t>
                      </a:r>
                      <a:r>
                        <a:rPr kumimoji="1" lang="ja-JP" altLang="en-US" sz="900" b="0" baseline="0" dirty="0">
                          <a:latin typeface="HG丸ｺﾞｼｯｸM-PRO" panose="020F0600000000000000" pitchFamily="50" charset="-128"/>
                          <a:ea typeface="HG丸ｺﾞｼｯｸM-PRO" panose="020F0600000000000000" pitchFamily="50" charset="-128"/>
                        </a:rPr>
                        <a:t>父：　　　　　　　</a:t>
                      </a:r>
                      <a:r>
                        <a:rPr kumimoji="1" lang="ja-JP" altLang="en-US" sz="900" b="0" dirty="0">
                          <a:latin typeface="HG丸ｺﾞｼｯｸM-PRO" panose="020F0600000000000000" pitchFamily="50" charset="-128"/>
                          <a:ea typeface="HG丸ｺﾞｼｯｸM-PRO" panose="020F0600000000000000" pitchFamily="50" charset="-128"/>
                        </a:rPr>
                        <a:t>）（母：　　　　　　　）</a:t>
                      </a:r>
                    </a:p>
                  </a:txBody>
                  <a:tcPr marL="0" marR="0" marT="17486" marB="1748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900" b="0" dirty="0">
                        <a:latin typeface="HG丸ｺﾞｼｯｸM-PRO" panose="020F0600000000000000" pitchFamily="50" charset="-128"/>
                        <a:ea typeface="HG丸ｺﾞｼｯｸM-PRO" panose="020F0600000000000000" pitchFamily="50" charset="-128"/>
                      </a:endParaRPr>
                    </a:p>
                  </a:txBody>
                  <a:tcPr marL="0" marR="0"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vMerge="1">
                  <a:txBody>
                    <a:bodyPr/>
                    <a:lstStyle/>
                    <a:p>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vert="wordArtVertRtl"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35146" marR="35146" marT="17573" marB="1757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900" b="0" dirty="0">
                          <a:solidFill>
                            <a:schemeClr val="tx1"/>
                          </a:solidFill>
                          <a:latin typeface="HG丸ｺﾞｼｯｸM-PRO" pitchFamily="50" charset="-128"/>
                          <a:ea typeface="HG丸ｺﾞｼｯｸM-PRO" pitchFamily="50" charset="-128"/>
                        </a:rPr>
                        <a:t>母</a:t>
                      </a:r>
                      <a:endParaRPr lang="en-US" altLang="ja-JP" sz="900" b="0" dirty="0">
                        <a:solidFill>
                          <a:schemeClr val="tx1"/>
                        </a:solidFill>
                        <a:latin typeface="HG丸ｺﾞｼｯｸM-PRO" pitchFamily="50" charset="-128"/>
                        <a:ea typeface="HG丸ｺﾞｼｯｸM-PRO" pitchFamily="50" charset="-128"/>
                      </a:endParaRPr>
                    </a:p>
                  </a:txBody>
                  <a:tcPr marL="34972" marR="34972" marT="17486" marB="17486"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cxnSp>
        <p:nvCxnSpPr>
          <p:cNvPr id="29" name="直線コネクタ 28"/>
          <p:cNvCxnSpPr>
            <a:cxnSpLocks/>
          </p:cNvCxnSpPr>
          <p:nvPr/>
        </p:nvCxnSpPr>
        <p:spPr>
          <a:xfrm>
            <a:off x="2852738" y="1476610"/>
            <a:ext cx="2229802"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 name="円/楕円 3"/>
          <p:cNvSpPr>
            <a:spLocks noChangeAspect="1"/>
          </p:cNvSpPr>
          <p:nvPr/>
        </p:nvSpPr>
        <p:spPr>
          <a:xfrm>
            <a:off x="6586497" y="913709"/>
            <a:ext cx="593947" cy="562901"/>
          </a:xfrm>
          <a:prstGeom prst="ellipse">
            <a:avLst/>
          </a:prstGeom>
          <a:noFill/>
          <a:ln w="6350">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ja-JP" altLang="en-US" sz="921" dirty="0">
                <a:solidFill>
                  <a:schemeClr val="bg1">
                    <a:lumMod val="95000"/>
                  </a:schemeClr>
                </a:solidFill>
                <a:latin typeface="HG丸ｺﾞｼｯｸM-PRO" panose="020F0600000000000000" pitchFamily="50" charset="-128"/>
                <a:ea typeface="HG丸ｺﾞｼｯｸM-PRO" panose="020F0600000000000000" pitchFamily="50" charset="-128"/>
              </a:rPr>
              <a:t>受付印</a:t>
            </a:r>
          </a:p>
        </p:txBody>
      </p:sp>
      <p:graphicFrame>
        <p:nvGraphicFramePr>
          <p:cNvPr id="30" name="Table 15"/>
          <p:cNvGraphicFramePr>
            <a:graphicFrameLocks noGrp="1"/>
          </p:cNvGraphicFramePr>
          <p:nvPr>
            <p:extLst>
              <p:ext uri="{D42A27DB-BD31-4B8C-83A1-F6EECF244321}">
                <p14:modId xmlns:p14="http://schemas.microsoft.com/office/powerpoint/2010/main" val="3015002311"/>
              </p:ext>
            </p:extLst>
          </p:nvPr>
        </p:nvGraphicFramePr>
        <p:xfrm>
          <a:off x="252000" y="4628938"/>
          <a:ext cx="7063201" cy="2197241"/>
        </p:xfrm>
        <a:graphic>
          <a:graphicData uri="http://schemas.openxmlformats.org/drawingml/2006/table">
            <a:tbl>
              <a:tblPr firstRow="1" bandRow="1">
                <a:tableStyleId>{5C22544A-7EE6-4342-B048-85BDC9FD1C3A}</a:tableStyleId>
              </a:tblPr>
              <a:tblGrid>
                <a:gridCol w="826649">
                  <a:extLst>
                    <a:ext uri="{9D8B030D-6E8A-4147-A177-3AD203B41FA5}">
                      <a16:colId xmlns:a16="http://schemas.microsoft.com/office/drawing/2014/main" val="20000"/>
                    </a:ext>
                  </a:extLst>
                </a:gridCol>
                <a:gridCol w="826649">
                  <a:extLst>
                    <a:ext uri="{9D8B030D-6E8A-4147-A177-3AD203B41FA5}">
                      <a16:colId xmlns:a16="http://schemas.microsoft.com/office/drawing/2014/main" val="20001"/>
                    </a:ext>
                  </a:extLst>
                </a:gridCol>
                <a:gridCol w="287530">
                  <a:extLst>
                    <a:ext uri="{9D8B030D-6E8A-4147-A177-3AD203B41FA5}">
                      <a16:colId xmlns:a16="http://schemas.microsoft.com/office/drawing/2014/main" val="20002"/>
                    </a:ext>
                  </a:extLst>
                </a:gridCol>
                <a:gridCol w="754766">
                  <a:extLst>
                    <a:ext uri="{9D8B030D-6E8A-4147-A177-3AD203B41FA5}">
                      <a16:colId xmlns:a16="http://schemas.microsoft.com/office/drawing/2014/main" val="20003"/>
                    </a:ext>
                  </a:extLst>
                </a:gridCol>
                <a:gridCol w="287530">
                  <a:extLst>
                    <a:ext uri="{9D8B030D-6E8A-4147-A177-3AD203B41FA5}">
                      <a16:colId xmlns:a16="http://schemas.microsoft.com/office/drawing/2014/main" val="20004"/>
                    </a:ext>
                  </a:extLst>
                </a:gridCol>
                <a:gridCol w="359413">
                  <a:extLst>
                    <a:ext uri="{9D8B030D-6E8A-4147-A177-3AD203B41FA5}">
                      <a16:colId xmlns:a16="http://schemas.microsoft.com/office/drawing/2014/main" val="20005"/>
                    </a:ext>
                  </a:extLst>
                </a:gridCol>
                <a:gridCol w="970414">
                  <a:extLst>
                    <a:ext uri="{9D8B030D-6E8A-4147-A177-3AD203B41FA5}">
                      <a16:colId xmlns:a16="http://schemas.microsoft.com/office/drawing/2014/main" val="20006"/>
                    </a:ext>
                  </a:extLst>
                </a:gridCol>
                <a:gridCol w="431295">
                  <a:extLst>
                    <a:ext uri="{9D8B030D-6E8A-4147-A177-3AD203B41FA5}">
                      <a16:colId xmlns:a16="http://schemas.microsoft.com/office/drawing/2014/main" val="20007"/>
                    </a:ext>
                  </a:extLst>
                </a:gridCol>
                <a:gridCol w="431295">
                  <a:extLst>
                    <a:ext uri="{9D8B030D-6E8A-4147-A177-3AD203B41FA5}">
                      <a16:colId xmlns:a16="http://schemas.microsoft.com/office/drawing/2014/main" val="20008"/>
                    </a:ext>
                  </a:extLst>
                </a:gridCol>
                <a:gridCol w="157305">
                  <a:extLst>
                    <a:ext uri="{9D8B030D-6E8A-4147-A177-3AD203B41FA5}">
                      <a16:colId xmlns:a16="http://schemas.microsoft.com/office/drawing/2014/main" val="20009"/>
                    </a:ext>
                  </a:extLst>
                </a:gridCol>
                <a:gridCol w="157305">
                  <a:extLst>
                    <a:ext uri="{9D8B030D-6E8A-4147-A177-3AD203B41FA5}">
                      <a16:colId xmlns:a16="http://schemas.microsoft.com/office/drawing/2014/main" val="20010"/>
                    </a:ext>
                  </a:extLst>
                </a:gridCol>
                <a:gridCol w="157305">
                  <a:extLst>
                    <a:ext uri="{9D8B030D-6E8A-4147-A177-3AD203B41FA5}">
                      <a16:colId xmlns:a16="http://schemas.microsoft.com/office/drawing/2014/main" val="20011"/>
                    </a:ext>
                  </a:extLst>
                </a:gridCol>
                <a:gridCol w="157305">
                  <a:extLst>
                    <a:ext uri="{9D8B030D-6E8A-4147-A177-3AD203B41FA5}">
                      <a16:colId xmlns:a16="http://schemas.microsoft.com/office/drawing/2014/main" val="20012"/>
                    </a:ext>
                  </a:extLst>
                </a:gridCol>
                <a:gridCol w="157305">
                  <a:extLst>
                    <a:ext uri="{9D8B030D-6E8A-4147-A177-3AD203B41FA5}">
                      <a16:colId xmlns:a16="http://schemas.microsoft.com/office/drawing/2014/main" val="20013"/>
                    </a:ext>
                  </a:extLst>
                </a:gridCol>
                <a:gridCol w="157305">
                  <a:extLst>
                    <a:ext uri="{9D8B030D-6E8A-4147-A177-3AD203B41FA5}">
                      <a16:colId xmlns:a16="http://schemas.microsoft.com/office/drawing/2014/main" val="20014"/>
                    </a:ext>
                  </a:extLst>
                </a:gridCol>
                <a:gridCol w="157305">
                  <a:extLst>
                    <a:ext uri="{9D8B030D-6E8A-4147-A177-3AD203B41FA5}">
                      <a16:colId xmlns:a16="http://schemas.microsoft.com/office/drawing/2014/main" val="20015"/>
                    </a:ext>
                  </a:extLst>
                </a:gridCol>
                <a:gridCol w="157305">
                  <a:extLst>
                    <a:ext uri="{9D8B030D-6E8A-4147-A177-3AD203B41FA5}">
                      <a16:colId xmlns:a16="http://schemas.microsoft.com/office/drawing/2014/main" val="20016"/>
                    </a:ext>
                  </a:extLst>
                </a:gridCol>
                <a:gridCol w="157305">
                  <a:extLst>
                    <a:ext uri="{9D8B030D-6E8A-4147-A177-3AD203B41FA5}">
                      <a16:colId xmlns:a16="http://schemas.microsoft.com/office/drawing/2014/main" val="20017"/>
                    </a:ext>
                  </a:extLst>
                </a:gridCol>
                <a:gridCol w="157305">
                  <a:extLst>
                    <a:ext uri="{9D8B030D-6E8A-4147-A177-3AD203B41FA5}">
                      <a16:colId xmlns:a16="http://schemas.microsoft.com/office/drawing/2014/main" val="20018"/>
                    </a:ext>
                  </a:extLst>
                </a:gridCol>
                <a:gridCol w="157305">
                  <a:extLst>
                    <a:ext uri="{9D8B030D-6E8A-4147-A177-3AD203B41FA5}">
                      <a16:colId xmlns:a16="http://schemas.microsoft.com/office/drawing/2014/main" val="20019"/>
                    </a:ext>
                  </a:extLst>
                </a:gridCol>
                <a:gridCol w="157305">
                  <a:extLst>
                    <a:ext uri="{9D8B030D-6E8A-4147-A177-3AD203B41FA5}">
                      <a16:colId xmlns:a16="http://schemas.microsoft.com/office/drawing/2014/main" val="20020"/>
                    </a:ext>
                  </a:extLst>
                </a:gridCol>
              </a:tblGrid>
              <a:tr h="209737">
                <a:tc gridSpan="21">
                  <a:txBody>
                    <a:bodyPr/>
                    <a:lstStyle/>
                    <a:p>
                      <a:r>
                        <a:rPr lang="ja-JP" altLang="en-US" sz="1100" b="0" dirty="0">
                          <a:solidFill>
                            <a:schemeClr val="tx1"/>
                          </a:solidFill>
                          <a:latin typeface="HG丸ｺﾞｼｯｸM-PRO" pitchFamily="50" charset="-128"/>
                          <a:ea typeface="HG丸ｺﾞｼｯｸM-PRO" pitchFamily="50" charset="-128"/>
                        </a:rPr>
                        <a:t>○入所を希望する子ども</a:t>
                      </a:r>
                      <a:r>
                        <a:rPr lang="ja-JP" altLang="en-US" sz="800" b="0" dirty="0">
                          <a:solidFill>
                            <a:schemeClr val="tx1"/>
                          </a:solidFill>
                          <a:latin typeface="HG丸ｺﾞｼｯｸM-PRO" pitchFamily="50" charset="-128"/>
                          <a:ea typeface="HG丸ｺﾞｼｯｸM-PRO" pitchFamily="50" charset="-128"/>
                        </a:rPr>
                        <a:t>　</a:t>
                      </a:r>
                      <a:r>
                        <a:rPr lang="en-US" altLang="ja-JP" sz="800" b="0" dirty="0">
                          <a:solidFill>
                            <a:schemeClr val="tx1"/>
                          </a:solidFill>
                          <a:latin typeface="HG丸ｺﾞｼｯｸM-PRO" pitchFamily="50" charset="-128"/>
                          <a:ea typeface="HG丸ｺﾞｼｯｸM-PRO" pitchFamily="50" charset="-128"/>
                        </a:rPr>
                        <a:t>※</a:t>
                      </a:r>
                      <a:r>
                        <a:rPr lang="ja-JP" altLang="en-US" sz="800" b="0" dirty="0">
                          <a:solidFill>
                            <a:schemeClr val="tx1"/>
                          </a:solidFill>
                          <a:latin typeface="HG丸ｺﾞｼｯｸM-PRO" pitchFamily="50" charset="-128"/>
                          <a:ea typeface="HG丸ｺﾞｼｯｸM-PRO" pitchFamily="50" charset="-128"/>
                        </a:rPr>
                        <a:t>入所期間がきょうだいで異なる場合は、入所期間別に本申請書を作成してください。</a:t>
                      </a:r>
                      <a:endParaRPr lang="en-US" altLang="ja-JP" sz="800" b="0" u="sng" dirty="0">
                        <a:solidFill>
                          <a:schemeClr val="tx1"/>
                        </a:solidFill>
                        <a:latin typeface="HG丸ｺﾞｼｯｸM-PRO" pitchFamily="50" charset="-128"/>
                        <a:ea typeface="HG丸ｺﾞｼｯｸM-PRO" pitchFamily="50" charset="-128"/>
                      </a:endParaRPr>
                    </a:p>
                  </a:txBody>
                  <a:tcPr marL="18427" marR="18427" marT="18427" marB="18427"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03340">
                <a:tc gridSpan="2">
                  <a:txBody>
                    <a:bodyPr/>
                    <a:lstStyle/>
                    <a:p>
                      <a:pPr algn="ctr"/>
                      <a:r>
                        <a:rPr lang="ja-JP" altLang="en-US" sz="900" b="0" dirty="0">
                          <a:solidFill>
                            <a:schemeClr val="tx1"/>
                          </a:solidFill>
                          <a:latin typeface="HG丸ｺﾞｼｯｸM-PRO" pitchFamily="50" charset="-128"/>
                          <a:ea typeface="HG丸ｺﾞｼｯｸM-PRO" pitchFamily="50" charset="-128"/>
                        </a:rPr>
                        <a:t>氏名</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a:txBody>
                    <a:bodyPr/>
                    <a:lstStyle/>
                    <a:p>
                      <a:pPr algn="ctr"/>
                      <a:r>
                        <a:rPr lang="ja-JP" altLang="en-US" sz="900" b="0" dirty="0">
                          <a:solidFill>
                            <a:schemeClr val="tx1"/>
                          </a:solidFill>
                          <a:latin typeface="HG丸ｺﾞｼｯｸM-PRO" pitchFamily="50" charset="-128"/>
                          <a:ea typeface="HG丸ｺﾞｼｯｸM-PRO" pitchFamily="50" charset="-128"/>
                        </a:rPr>
                        <a:t>年齢</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生年月日</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ja-JP" altLang="en-US" sz="900" b="0" dirty="0">
                          <a:solidFill>
                            <a:schemeClr val="tx1"/>
                          </a:solidFill>
                          <a:latin typeface="HG丸ｺﾞｼｯｸM-PRO" pitchFamily="50" charset="-128"/>
                          <a:ea typeface="HG丸ｺﾞｼｯｸM-PRO" pitchFamily="50" charset="-128"/>
                        </a:rPr>
                        <a:t>性別</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ctr" defTabSz="738012" rtl="0" eaLnBrk="1" fontAlgn="auto" latinLnBrk="0" hangingPunct="1">
                        <a:lnSpc>
                          <a:spcPct val="100000"/>
                        </a:lnSpc>
                        <a:spcBef>
                          <a:spcPts val="0"/>
                        </a:spcBef>
                        <a:spcAft>
                          <a:spcPts val="0"/>
                        </a:spcAft>
                        <a:buClrTx/>
                        <a:buSzTx/>
                        <a:buFontTx/>
                        <a:buNone/>
                        <a:tabLst/>
                        <a:defRPr/>
                      </a:pPr>
                      <a:r>
                        <a:rPr lang="ja-JP" altLang="en-US" sz="800" b="0" dirty="0" err="1">
                          <a:solidFill>
                            <a:schemeClr val="tx1"/>
                          </a:solidFill>
                          <a:latin typeface="HG丸ｺﾞｼｯｸM-PRO" pitchFamily="50" charset="-128"/>
                          <a:ea typeface="HG丸ｺﾞｼｯｸM-PRO" pitchFamily="50" charset="-128"/>
                        </a:rPr>
                        <a:t>障がい</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3">
                  <a:txBody>
                    <a:bodyPr/>
                    <a:lstStyle/>
                    <a:p>
                      <a:pPr algn="ctr"/>
                      <a:r>
                        <a:rPr lang="ja-JP" altLang="en-US" sz="900" b="0" u="none" dirty="0">
                          <a:solidFill>
                            <a:schemeClr val="tx1"/>
                          </a:solidFill>
                          <a:latin typeface="HG丸ｺﾞｼｯｸM-PRO" pitchFamily="50" charset="-128"/>
                          <a:ea typeface="HG丸ｺﾞｼｯｸM-PRO" pitchFamily="50" charset="-128"/>
                        </a:rPr>
                        <a:t>保育状況</a:t>
                      </a:r>
                    </a:p>
                  </a:txBody>
                  <a:tcPr marL="18427" marR="18427" marT="18427" marB="18427"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gridSpan="12">
                  <a:txBody>
                    <a:bodyPr/>
                    <a:lstStyle/>
                    <a:p>
                      <a:pPr algn="ctr"/>
                      <a:r>
                        <a:rPr lang="ja-JP" altLang="en-US" sz="900" b="0" dirty="0">
                          <a:solidFill>
                            <a:schemeClr val="tx1"/>
                          </a:solidFill>
                          <a:latin typeface="HG丸ｺﾞｼｯｸM-PRO" pitchFamily="50" charset="-128"/>
                          <a:ea typeface="HG丸ｺﾞｼｯｸM-PRO" pitchFamily="50" charset="-128"/>
                        </a:rPr>
                        <a:t>マイナンバー</a:t>
                      </a:r>
                      <a:endParaRPr lang="en-US" altLang="ja-JP" sz="900" b="0" dirty="0">
                        <a:solidFill>
                          <a:schemeClr val="tx1"/>
                        </a:solidFill>
                        <a:latin typeface="HG丸ｺﾞｼｯｸM-PRO" pitchFamily="50" charset="-128"/>
                        <a:ea typeface="HG丸ｺﾞｼｯｸM-PRO" pitchFamily="50" charset="-128"/>
                      </a:endParaRPr>
                    </a:p>
                    <a:p>
                      <a:pPr algn="ctr"/>
                      <a:r>
                        <a:rPr lang="en-US" altLang="ja-JP" sz="700" b="0" u="sng" dirty="0">
                          <a:solidFill>
                            <a:schemeClr val="tx1"/>
                          </a:solidFill>
                          <a:latin typeface="HG丸ｺﾞｼｯｸM-PRO" pitchFamily="50" charset="-128"/>
                          <a:ea typeface="HG丸ｺﾞｼｯｸM-PRO" pitchFamily="50" charset="-128"/>
                        </a:rPr>
                        <a:t>※</a:t>
                      </a:r>
                      <a:r>
                        <a:rPr lang="ja-JP" altLang="en-US" sz="700" b="0" u="sng" dirty="0">
                          <a:solidFill>
                            <a:schemeClr val="tx1"/>
                          </a:solidFill>
                          <a:latin typeface="HG丸ｺﾞｼｯｸM-PRO" pitchFamily="50" charset="-128"/>
                          <a:ea typeface="HG丸ｺﾞｼｯｸM-PRO" pitchFamily="50" charset="-128"/>
                        </a:rPr>
                        <a:t>在園児がいる場合、記入しないでください</a:t>
                      </a:r>
                      <a:endParaRPr lang="en-US" altLang="ja-JP" sz="700" b="0" u="sng" dirty="0">
                        <a:solidFill>
                          <a:schemeClr val="tx1"/>
                        </a:solidFill>
                        <a:latin typeface="HG丸ｺﾞｼｯｸM-PRO" pitchFamily="50" charset="-128"/>
                        <a:ea typeface="HG丸ｺﾞｼｯｸM-PRO" pitchFamily="50" charset="-128"/>
                      </a:endParaRPr>
                    </a:p>
                  </a:txBody>
                  <a:tcPr marL="18427" marR="18427" marT="18427" marB="18427"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180000">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en-US" altLang="ja-JP" sz="400" b="0" dirty="0">
                          <a:solidFill>
                            <a:schemeClr val="tx1"/>
                          </a:solidFill>
                          <a:latin typeface="HG丸ｺﾞｼｯｸM-PRO" pitchFamily="50" charset="-128"/>
                          <a:ea typeface="HG丸ｺﾞｼｯｸM-PRO" pitchFamily="50" charset="-128"/>
                        </a:rPr>
                        <a:t> (</a:t>
                      </a:r>
                      <a:r>
                        <a:rPr lang="ja-JP" altLang="en-US" sz="400" b="0" dirty="0">
                          <a:solidFill>
                            <a:schemeClr val="tx1"/>
                          </a:solidFill>
                          <a:latin typeface="HG丸ｺﾞｼｯｸM-PRO" pitchFamily="50" charset="-128"/>
                          <a:ea typeface="HG丸ｺﾞｼｯｸM-PRO" pitchFamily="50" charset="-128"/>
                        </a:rPr>
                        <a:t>フリガナ</a:t>
                      </a:r>
                      <a:r>
                        <a:rPr lang="en-US" altLang="ja-JP" sz="400" b="0" dirty="0">
                          <a:solidFill>
                            <a:schemeClr val="tx1"/>
                          </a:solidFill>
                          <a:latin typeface="HG丸ｺﾞｼｯｸM-PRO" pitchFamily="50" charset="-128"/>
                          <a:ea typeface="HG丸ｺﾞｼｯｸM-PRO" pitchFamily="50" charset="-128"/>
                        </a:rPr>
                        <a:t>)</a:t>
                      </a: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l"/>
                      <a:r>
                        <a:rPr lang="en-US" altLang="ja-JP" sz="600" b="0" dirty="0">
                          <a:solidFill>
                            <a:schemeClr val="tx1"/>
                          </a:solidFill>
                          <a:latin typeface="HG丸ｺﾞｼｯｸM-PRO" pitchFamily="50" charset="-128"/>
                          <a:ea typeface="HG丸ｺﾞｼｯｸM-PRO" pitchFamily="50" charset="-128"/>
                        </a:rPr>
                        <a:t>H</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R</a:t>
                      </a:r>
                    </a:p>
                    <a:p>
                      <a:pPr algn="l">
                        <a:lnSpc>
                          <a:spcPts val="1000"/>
                        </a:lnSpc>
                      </a:pPr>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35822"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男</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女</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有</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無</a:t>
                      </a:r>
                      <a:endParaRPr lang="en-US" altLang="ja-JP" sz="900" b="0" dirty="0">
                        <a:solidFill>
                          <a:schemeClr val="tx1"/>
                        </a:solidFill>
                        <a:latin typeface="HG丸ｺﾞｼｯｸM-PRO" pitchFamily="50" charset="-128"/>
                        <a:ea typeface="HG丸ｺﾞｼｯｸM-PRO" pitchFamily="50" charset="-128"/>
                      </a:endParaRPr>
                    </a:p>
                  </a:txBody>
                  <a:tcPr marL="18427"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□家庭保育</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□通園中</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25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algn="l"/>
                      <a:r>
                        <a:rPr lang="ja-JP" altLang="en-US" sz="800" b="0" dirty="0">
                          <a:solidFill>
                            <a:schemeClr val="tx1"/>
                          </a:solidFill>
                          <a:latin typeface="HG丸ｺﾞｼｯｸM-PRO" pitchFamily="50" charset="-128"/>
                          <a:ea typeface="HG丸ｺﾞｼｯｸM-PRO" pitchFamily="50" charset="-128"/>
                        </a:rPr>
                        <a:t>（園名：　　　　　　　　　   </a:t>
                      </a:r>
                      <a:r>
                        <a:rPr lang="ja-JP" altLang="en-US" sz="800" b="0" baseline="0" dirty="0">
                          <a:solidFill>
                            <a:schemeClr val="tx1"/>
                          </a:solidFill>
                          <a:latin typeface="HG丸ｺﾞｼｯｸM-PRO" pitchFamily="50" charset="-128"/>
                          <a:ea typeface="HG丸ｺﾞｼｯｸM-PRO" pitchFamily="50" charset="-128"/>
                        </a:rPr>
                        <a:t>  </a:t>
                      </a:r>
                      <a:r>
                        <a:rPr lang="ja-JP" altLang="en-US" sz="800" b="0" dirty="0">
                          <a:solidFill>
                            <a:schemeClr val="tx1"/>
                          </a:solidFill>
                          <a:latin typeface="HG丸ｺﾞｼｯｸM-PRO" pitchFamily="50" charset="-128"/>
                          <a:ea typeface="HG丸ｺﾞｼｯｸM-PRO" pitchFamily="50" charset="-128"/>
                        </a:rPr>
                        <a:t>　　）</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□その他（　　　　　　 　　　　 　）</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256142">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en-US" altLang="ja-JP" sz="400" b="0" dirty="0">
                          <a:solidFill>
                            <a:schemeClr val="tx1"/>
                          </a:solidFill>
                          <a:latin typeface="HG丸ｺﾞｼｯｸM-PRO" pitchFamily="50" charset="-128"/>
                          <a:ea typeface="HG丸ｺﾞｼｯｸM-PRO" pitchFamily="50" charset="-128"/>
                        </a:rPr>
                        <a:t> (</a:t>
                      </a:r>
                      <a:r>
                        <a:rPr lang="ja-JP" altLang="en-US" sz="400" b="0" dirty="0">
                          <a:solidFill>
                            <a:schemeClr val="tx1"/>
                          </a:solidFill>
                          <a:latin typeface="HG丸ｺﾞｼｯｸM-PRO" pitchFamily="50" charset="-128"/>
                          <a:ea typeface="HG丸ｺﾞｼｯｸM-PRO" pitchFamily="50" charset="-128"/>
                        </a:rPr>
                        <a:t>フリガナ</a:t>
                      </a:r>
                      <a:r>
                        <a:rPr lang="en-US" altLang="ja-JP" sz="400" b="0" dirty="0">
                          <a:solidFill>
                            <a:schemeClr val="tx1"/>
                          </a:solidFill>
                          <a:latin typeface="HG丸ｺﾞｼｯｸM-PRO" pitchFamily="50" charset="-128"/>
                          <a:ea typeface="HG丸ｺﾞｼｯｸM-PRO" pitchFamily="50" charset="-128"/>
                        </a:rPr>
                        <a:t>)</a:t>
                      </a: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l"/>
                      <a:r>
                        <a:rPr lang="en-US" altLang="ja-JP" sz="600" b="0" dirty="0">
                          <a:solidFill>
                            <a:schemeClr val="tx1"/>
                          </a:solidFill>
                          <a:latin typeface="HG丸ｺﾞｼｯｸM-PRO" pitchFamily="50" charset="-128"/>
                          <a:ea typeface="HG丸ｺﾞｼｯｸM-PRO" pitchFamily="50" charset="-128"/>
                        </a:rPr>
                        <a:t>H</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R</a:t>
                      </a:r>
                    </a:p>
                    <a:p>
                      <a:pPr algn="l">
                        <a:lnSpc>
                          <a:spcPts val="1000"/>
                        </a:lnSpc>
                      </a:pPr>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35822"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男</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女</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有</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無</a:t>
                      </a:r>
                      <a:endParaRPr lang="en-US" altLang="ja-JP" sz="900" b="0" dirty="0">
                        <a:solidFill>
                          <a:schemeClr val="tx1"/>
                        </a:solidFill>
                        <a:latin typeface="HG丸ｺﾞｼｯｸM-PRO" pitchFamily="50" charset="-128"/>
                        <a:ea typeface="HG丸ｺﾞｼｯｸM-PRO" pitchFamily="50" charset="-128"/>
                      </a:endParaRPr>
                    </a:p>
                  </a:txBody>
                  <a:tcPr marL="18427"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□家庭保育</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□通園中</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4"/>
                  </a:ext>
                </a:extLst>
              </a:tr>
              <a:tr h="25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algn="l"/>
                      <a:r>
                        <a:rPr lang="ja-JP" altLang="en-US" sz="800" b="0" dirty="0">
                          <a:solidFill>
                            <a:schemeClr val="tx1"/>
                          </a:solidFill>
                          <a:latin typeface="HG丸ｺﾞｼｯｸM-PRO" pitchFamily="50" charset="-128"/>
                          <a:ea typeface="HG丸ｺﾞｼｯｸM-PRO" pitchFamily="50" charset="-128"/>
                        </a:rPr>
                        <a:t>（園名：　　　　　　　　　   </a:t>
                      </a:r>
                      <a:r>
                        <a:rPr lang="ja-JP" altLang="en-US" sz="800" b="0" baseline="0" dirty="0">
                          <a:solidFill>
                            <a:schemeClr val="tx1"/>
                          </a:solidFill>
                          <a:latin typeface="HG丸ｺﾞｼｯｸM-PRO" pitchFamily="50" charset="-128"/>
                          <a:ea typeface="HG丸ｺﾞｼｯｸM-PRO" pitchFamily="50" charset="-128"/>
                        </a:rPr>
                        <a:t>  </a:t>
                      </a:r>
                      <a:r>
                        <a:rPr lang="ja-JP" altLang="en-US" sz="800" b="0" dirty="0">
                          <a:solidFill>
                            <a:schemeClr val="tx1"/>
                          </a:solidFill>
                          <a:latin typeface="HG丸ｺﾞｼｯｸM-PRO" pitchFamily="50" charset="-128"/>
                          <a:ea typeface="HG丸ｺﾞｼｯｸM-PRO" pitchFamily="50" charset="-128"/>
                        </a:rPr>
                        <a:t>　　）</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□その他（　　　　　　 　　　　 　）</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5"/>
                  </a:ext>
                </a:extLst>
              </a:tr>
              <a:tr h="256142">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en-US" altLang="ja-JP" sz="400" b="0" dirty="0">
                          <a:solidFill>
                            <a:schemeClr val="tx1"/>
                          </a:solidFill>
                          <a:latin typeface="HG丸ｺﾞｼｯｸM-PRO" pitchFamily="50" charset="-128"/>
                          <a:ea typeface="HG丸ｺﾞｼｯｸM-PRO" pitchFamily="50" charset="-128"/>
                        </a:rPr>
                        <a:t> (</a:t>
                      </a:r>
                      <a:r>
                        <a:rPr lang="ja-JP" altLang="en-US" sz="400" b="0" dirty="0">
                          <a:solidFill>
                            <a:schemeClr val="tx1"/>
                          </a:solidFill>
                          <a:latin typeface="HG丸ｺﾞｼｯｸM-PRO" pitchFamily="50" charset="-128"/>
                          <a:ea typeface="HG丸ｺﾞｼｯｸM-PRO" pitchFamily="50" charset="-128"/>
                        </a:rPr>
                        <a:t>フリガナ</a:t>
                      </a:r>
                      <a:r>
                        <a:rPr lang="en-US" altLang="ja-JP" sz="400" b="0" dirty="0">
                          <a:solidFill>
                            <a:schemeClr val="tx1"/>
                          </a:solidFill>
                          <a:latin typeface="HG丸ｺﾞｼｯｸM-PRO" pitchFamily="50" charset="-128"/>
                          <a:ea typeface="HG丸ｺﾞｼｯｸM-PRO" pitchFamily="50" charset="-128"/>
                        </a:rPr>
                        <a:t>)</a:t>
                      </a: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（姓）</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12700"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5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500" b="0" dirty="0">
                          <a:solidFill>
                            <a:schemeClr val="tx1"/>
                          </a:solidFill>
                          <a:latin typeface="HG丸ｺﾞｼｯｸM-PRO" pitchFamily="50" charset="-128"/>
                          <a:ea typeface="HG丸ｺﾞｼｯｸM-PRO" pitchFamily="50" charset="-128"/>
                        </a:rPr>
                        <a:t>（名）</a:t>
                      </a:r>
                      <a:endParaRPr lang="en-US" altLang="ja-JP" sz="500" b="0" dirty="0">
                        <a:solidFill>
                          <a:schemeClr val="tx1"/>
                        </a:solidFill>
                        <a:latin typeface="HG丸ｺﾞｼｯｸM-PRO" pitchFamily="50" charset="-128"/>
                        <a:ea typeface="HG丸ｺﾞｼｯｸM-PRO" pitchFamily="50" charset="-128"/>
                      </a:endParaRPr>
                    </a:p>
                  </a:txBody>
                  <a:tcPr marL="0" marR="0" marT="0" marB="0">
                    <a:lnL w="317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r>
                        <a:rPr lang="ja-JP" altLang="en-US" sz="800" b="0" dirty="0">
                          <a:solidFill>
                            <a:schemeClr val="tx1"/>
                          </a:solidFill>
                          <a:latin typeface="HG丸ｺﾞｼｯｸM-PRO" pitchFamily="50" charset="-128"/>
                          <a:ea typeface="HG丸ｺﾞｼｯｸM-PRO" pitchFamily="50" charset="-128"/>
                        </a:rPr>
                        <a:t>歳</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l"/>
                      <a:r>
                        <a:rPr lang="en-US" altLang="ja-JP" sz="600" b="0" dirty="0">
                          <a:solidFill>
                            <a:schemeClr val="tx1"/>
                          </a:solidFill>
                          <a:latin typeface="HG丸ｺﾞｼｯｸM-PRO" pitchFamily="50" charset="-128"/>
                          <a:ea typeface="HG丸ｺﾞｼｯｸM-PRO" pitchFamily="50" charset="-128"/>
                        </a:rPr>
                        <a:t>H</a:t>
                      </a:r>
                      <a:r>
                        <a:rPr lang="ja-JP" altLang="en-US" sz="600" b="0" dirty="0">
                          <a:solidFill>
                            <a:schemeClr val="tx1"/>
                          </a:solidFill>
                          <a:latin typeface="HG丸ｺﾞｼｯｸM-PRO" pitchFamily="50" charset="-128"/>
                          <a:ea typeface="HG丸ｺﾞｼｯｸM-PRO" pitchFamily="50" charset="-128"/>
                        </a:rPr>
                        <a:t>・</a:t>
                      </a:r>
                      <a:r>
                        <a:rPr lang="en-US" altLang="ja-JP" sz="600" b="0" dirty="0">
                          <a:solidFill>
                            <a:schemeClr val="tx1"/>
                          </a:solidFill>
                          <a:latin typeface="HG丸ｺﾞｼｯｸM-PRO" pitchFamily="50" charset="-128"/>
                          <a:ea typeface="HG丸ｺﾞｼｯｸM-PRO" pitchFamily="50" charset="-128"/>
                        </a:rPr>
                        <a:t>R</a:t>
                      </a:r>
                    </a:p>
                    <a:p>
                      <a:pPr algn="l">
                        <a:lnSpc>
                          <a:spcPts val="1000"/>
                        </a:lnSpc>
                      </a:pPr>
                      <a:endParaRPr lang="en-US" altLang="ja-JP" sz="600" b="0" dirty="0">
                        <a:solidFill>
                          <a:schemeClr val="tx1"/>
                        </a:solidFill>
                        <a:latin typeface="HG丸ｺﾞｼｯｸM-PRO" pitchFamily="50" charset="-128"/>
                        <a:ea typeface="HG丸ｺﾞｼｯｸM-PRO" pitchFamily="50" charset="-128"/>
                      </a:endParaRPr>
                    </a:p>
                    <a:p>
                      <a:pPr algn="l"/>
                      <a:r>
                        <a:rPr lang="ja-JP" altLang="en-US" sz="600" b="0" dirty="0">
                          <a:solidFill>
                            <a:schemeClr val="tx1"/>
                          </a:solidFill>
                          <a:latin typeface="HG丸ｺﾞｼｯｸM-PRO" pitchFamily="50" charset="-128"/>
                          <a:ea typeface="HG丸ｺﾞｼｯｸM-PRO" pitchFamily="50" charset="-128"/>
                        </a:rPr>
                        <a:t>　　年　　月　　日</a:t>
                      </a:r>
                    </a:p>
                  </a:txBody>
                  <a:tcPr marL="35822" marR="0"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男</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女</a:t>
                      </a: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ts val="1000"/>
                        </a:lnSpc>
                      </a:pPr>
                      <a:r>
                        <a:rPr lang="ja-JP" altLang="en-US" sz="900" b="0" dirty="0">
                          <a:solidFill>
                            <a:schemeClr val="tx1"/>
                          </a:solidFill>
                          <a:latin typeface="HG丸ｺﾞｼｯｸM-PRO" pitchFamily="50" charset="-128"/>
                          <a:ea typeface="HG丸ｺﾞｼｯｸM-PRO" pitchFamily="50" charset="-128"/>
                        </a:rPr>
                        <a:t>有</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a:t>
                      </a:r>
                      <a:endParaRPr lang="en-US" altLang="ja-JP" sz="900" b="0" dirty="0">
                        <a:solidFill>
                          <a:schemeClr val="tx1"/>
                        </a:solidFill>
                        <a:latin typeface="HG丸ｺﾞｼｯｸM-PRO" pitchFamily="50" charset="-128"/>
                        <a:ea typeface="HG丸ｺﾞｼｯｸM-PRO" pitchFamily="50" charset="-128"/>
                      </a:endParaRPr>
                    </a:p>
                    <a:p>
                      <a:pPr algn="ctr">
                        <a:lnSpc>
                          <a:spcPts val="1000"/>
                        </a:lnSpc>
                      </a:pPr>
                      <a:r>
                        <a:rPr lang="ja-JP" altLang="en-US" sz="900" b="0" dirty="0">
                          <a:solidFill>
                            <a:schemeClr val="tx1"/>
                          </a:solidFill>
                          <a:latin typeface="HG丸ｺﾞｼｯｸM-PRO" pitchFamily="50" charset="-128"/>
                          <a:ea typeface="HG丸ｺﾞｼｯｸM-PRO" pitchFamily="50" charset="-128"/>
                        </a:rPr>
                        <a:t>無</a:t>
                      </a:r>
                      <a:endParaRPr lang="en-US" altLang="ja-JP" sz="900" b="0" dirty="0">
                        <a:solidFill>
                          <a:schemeClr val="tx1"/>
                        </a:solidFill>
                        <a:latin typeface="HG丸ｺﾞｼｯｸM-PRO" pitchFamily="50" charset="-128"/>
                        <a:ea typeface="HG丸ｺﾞｼｯｸM-PRO" pitchFamily="50" charset="-128"/>
                      </a:endParaRPr>
                    </a:p>
                  </a:txBody>
                  <a:tcPr marL="18427"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□家庭保育</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□通園中</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b">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l" defTabSz="738012"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nchor="ctr">
                    <a:lnL w="31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endParaRPr lang="en-US" altLang="ja-JP" sz="900" b="0" dirty="0">
                        <a:solidFill>
                          <a:schemeClr val="tx1"/>
                        </a:solidFill>
                        <a:latin typeface="HG丸ｺﾞｼｯｸM-PRO" pitchFamily="50" charset="-128"/>
                        <a:ea typeface="HG丸ｺﾞｼｯｸM-PRO" pitchFamily="50" charset="-128"/>
                      </a:endParaRPr>
                    </a:p>
                  </a:txBody>
                  <a:tcPr marL="18427" marR="18427" marT="18427" marB="18427"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6"/>
                  </a:ext>
                </a:extLst>
              </a:tr>
              <a:tr h="25614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algn="l"/>
                      <a:r>
                        <a:rPr lang="ja-JP" altLang="en-US" sz="800" b="0" dirty="0">
                          <a:solidFill>
                            <a:schemeClr val="tx1"/>
                          </a:solidFill>
                          <a:latin typeface="HG丸ｺﾞｼｯｸM-PRO" pitchFamily="50" charset="-128"/>
                          <a:ea typeface="HG丸ｺﾞｼｯｸM-PRO" pitchFamily="50" charset="-128"/>
                        </a:rPr>
                        <a:t>（園名：　　　　　　　　　   </a:t>
                      </a:r>
                      <a:r>
                        <a:rPr lang="ja-JP" altLang="en-US" sz="800" b="0" baseline="0" dirty="0">
                          <a:solidFill>
                            <a:schemeClr val="tx1"/>
                          </a:solidFill>
                          <a:latin typeface="HG丸ｺﾞｼｯｸM-PRO" pitchFamily="50" charset="-128"/>
                          <a:ea typeface="HG丸ｺﾞｼｯｸM-PRO" pitchFamily="50" charset="-128"/>
                        </a:rPr>
                        <a:t>  </a:t>
                      </a:r>
                      <a:r>
                        <a:rPr lang="ja-JP" altLang="en-US" sz="800" b="0" dirty="0">
                          <a:solidFill>
                            <a:schemeClr val="tx1"/>
                          </a:solidFill>
                          <a:latin typeface="HG丸ｺﾞｼｯｸM-PRO" pitchFamily="50" charset="-128"/>
                          <a:ea typeface="HG丸ｺﾞｼｯｸM-PRO" pitchFamily="50" charset="-128"/>
                        </a:rPr>
                        <a:t>　　）</a:t>
                      </a:r>
                      <a:endParaRPr lang="en-US" altLang="ja-JP" sz="800" b="0" dirty="0">
                        <a:solidFill>
                          <a:schemeClr val="tx1"/>
                        </a:solidFill>
                        <a:latin typeface="HG丸ｺﾞｼｯｸM-PRO" pitchFamily="50" charset="-128"/>
                        <a:ea typeface="HG丸ｺﾞｼｯｸM-PRO" pitchFamily="50" charset="-128"/>
                      </a:endParaRPr>
                    </a:p>
                    <a:p>
                      <a:pPr marL="0" marR="0" indent="0" algn="l" defTabSz="73801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□その他（　　　　　　 　　　　 　）</a:t>
                      </a:r>
                      <a:endParaRPr lang="en-US" altLang="ja-JP" sz="800" b="0" dirty="0">
                        <a:solidFill>
                          <a:schemeClr val="tx1"/>
                        </a:solidFill>
                        <a:latin typeface="HG丸ｺﾞｼｯｸM-PRO" pitchFamily="50" charset="-128"/>
                        <a:ea typeface="HG丸ｺﾞｼｯｸM-PRO" pitchFamily="50" charset="-128"/>
                      </a:endParaRPr>
                    </a:p>
                  </a:txBody>
                  <a:tcPr marL="18427" marR="18427" marT="18427" marB="1842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7"/>
                  </a:ext>
                </a:extLst>
              </a:tr>
            </a:tbl>
          </a:graphicData>
        </a:graphic>
      </p:graphicFrame>
      <p:cxnSp>
        <p:nvCxnSpPr>
          <p:cNvPr id="17" name="直線コネクタ 16"/>
          <p:cNvCxnSpPr/>
          <p:nvPr/>
        </p:nvCxnSpPr>
        <p:spPr>
          <a:xfrm>
            <a:off x="251999" y="5353200"/>
            <a:ext cx="1656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251999" y="5904000"/>
            <a:ext cx="1656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251999" y="6480000"/>
            <a:ext cx="1656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graphicFrame>
        <p:nvGraphicFramePr>
          <p:cNvPr id="14" name="表 13"/>
          <p:cNvGraphicFramePr>
            <a:graphicFrameLocks noGrp="1"/>
          </p:cNvGraphicFramePr>
          <p:nvPr>
            <p:extLst>
              <p:ext uri="{D42A27DB-BD31-4B8C-83A1-F6EECF244321}">
                <p14:modId xmlns:p14="http://schemas.microsoft.com/office/powerpoint/2010/main" val="1190858348"/>
              </p:ext>
            </p:extLst>
          </p:nvPr>
        </p:nvGraphicFramePr>
        <p:xfrm>
          <a:off x="252000" y="10296000"/>
          <a:ext cx="5732759" cy="180000"/>
        </p:xfrm>
        <a:graphic>
          <a:graphicData uri="http://schemas.openxmlformats.org/drawingml/2006/table">
            <a:tbl>
              <a:tblPr firstRow="1" bandRow="1">
                <a:tableStyleId>{5C22544A-7EE6-4342-B048-85BDC9FD1C3A}</a:tableStyleId>
              </a:tblPr>
              <a:tblGrid>
                <a:gridCol w="617014">
                  <a:extLst>
                    <a:ext uri="{9D8B030D-6E8A-4147-A177-3AD203B41FA5}">
                      <a16:colId xmlns:a16="http://schemas.microsoft.com/office/drawing/2014/main" val="20000"/>
                    </a:ext>
                  </a:extLst>
                </a:gridCol>
                <a:gridCol w="937705">
                  <a:extLst>
                    <a:ext uri="{9D8B030D-6E8A-4147-A177-3AD203B41FA5}">
                      <a16:colId xmlns:a16="http://schemas.microsoft.com/office/drawing/2014/main" val="20001"/>
                    </a:ext>
                  </a:extLst>
                </a:gridCol>
                <a:gridCol w="432791">
                  <a:extLst>
                    <a:ext uri="{9D8B030D-6E8A-4147-A177-3AD203B41FA5}">
                      <a16:colId xmlns:a16="http://schemas.microsoft.com/office/drawing/2014/main" val="20002"/>
                    </a:ext>
                  </a:extLst>
                </a:gridCol>
                <a:gridCol w="685249">
                  <a:extLst>
                    <a:ext uri="{9D8B030D-6E8A-4147-A177-3AD203B41FA5}">
                      <a16:colId xmlns:a16="http://schemas.microsoft.com/office/drawing/2014/main" val="20003"/>
                    </a:ext>
                  </a:extLst>
                </a:gridCol>
                <a:gridCol w="900000">
                  <a:extLst>
                    <a:ext uri="{9D8B030D-6E8A-4147-A177-3AD203B41FA5}">
                      <a16:colId xmlns:a16="http://schemas.microsoft.com/office/drawing/2014/main" val="20004"/>
                    </a:ext>
                  </a:extLst>
                </a:gridCol>
                <a:gridCol w="900000">
                  <a:extLst>
                    <a:ext uri="{9D8B030D-6E8A-4147-A177-3AD203B41FA5}">
                      <a16:colId xmlns:a16="http://schemas.microsoft.com/office/drawing/2014/main" val="20005"/>
                    </a:ext>
                  </a:extLst>
                </a:gridCol>
                <a:gridCol w="900000">
                  <a:extLst>
                    <a:ext uri="{9D8B030D-6E8A-4147-A177-3AD203B41FA5}">
                      <a16:colId xmlns:a16="http://schemas.microsoft.com/office/drawing/2014/main" val="20006"/>
                    </a:ext>
                  </a:extLst>
                </a:gridCol>
                <a:gridCol w="360000">
                  <a:extLst>
                    <a:ext uri="{9D8B030D-6E8A-4147-A177-3AD203B41FA5}">
                      <a16:colId xmlns:a16="http://schemas.microsoft.com/office/drawing/2014/main" val="20007"/>
                    </a:ext>
                  </a:extLst>
                </a:gridCol>
              </a:tblGrid>
              <a:tr h="180000">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市記入欄</a:t>
                      </a:r>
                      <a:endParaRPr kumimoji="1" lang="en-US" altLang="ja-JP" sz="800" b="0" dirty="0">
                        <a:solidFill>
                          <a:sysClr val="windowText" lastClr="000000"/>
                        </a:solidFill>
                        <a:latin typeface="HG丸ｺﾞｼｯｸM-PRO" panose="020F0600000000000000" pitchFamily="50" charset="-128"/>
                        <a:ea typeface="HG丸ｺﾞｼｯｸM-PRO" panose="020F0600000000000000" pitchFamily="50" charset="-128"/>
                      </a:endParaRPr>
                    </a:p>
                  </a:txBody>
                  <a:tcPr marL="17911" marR="17911" marT="17911" marB="17911"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□単　□ひ　□離</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□同祖</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□標　□短</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1</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2</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3</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□ア</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1</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2</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3</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□ア</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1</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2</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a:t>
                      </a:r>
                      <a:r>
                        <a:rPr kumimoji="1" lang="en-US" altLang="ja-JP" sz="700" b="0" dirty="0">
                          <a:solidFill>
                            <a:sysClr val="windowText" lastClr="000000"/>
                          </a:solidFill>
                          <a:latin typeface="HG丸ｺﾞｼｯｸM-PRO" panose="020F0600000000000000" pitchFamily="50" charset="-128"/>
                          <a:ea typeface="HG丸ｺﾞｼｯｸM-PRO" panose="020F0600000000000000" pitchFamily="50" charset="-128"/>
                        </a:rPr>
                        <a:t>3</a:t>
                      </a:r>
                      <a:r>
                        <a:rPr kumimoji="1" lang="ja-JP" altLang="en-US" sz="700" b="0" dirty="0">
                          <a:solidFill>
                            <a:sysClr val="windowText" lastClr="000000"/>
                          </a:solidFill>
                          <a:latin typeface="HG丸ｺﾞｼｯｸM-PRO" panose="020F0600000000000000" pitchFamily="50" charset="-128"/>
                          <a:ea typeface="HG丸ｺﾞｼｯｸM-PRO" panose="020F0600000000000000" pitchFamily="50" charset="-128"/>
                        </a:rPr>
                        <a:t>　□ア</a:t>
                      </a:r>
                    </a:p>
                  </a:txBody>
                  <a:tcPr marL="35822" marR="35822" marT="17911" marB="17911"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738012" rtl="0" eaLnBrk="1" fontAlgn="auto" latinLnBrk="0" hangingPunct="1">
                        <a:lnSpc>
                          <a:spcPct val="100000"/>
                        </a:lnSpc>
                        <a:spcBef>
                          <a:spcPts val="0"/>
                        </a:spcBef>
                        <a:spcAft>
                          <a:spcPts val="0"/>
                        </a:spcAft>
                        <a:buClrTx/>
                        <a:buSzTx/>
                        <a:buFontTx/>
                        <a:buNone/>
                        <a:tabLst/>
                        <a:defRPr/>
                      </a:pPr>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□未</a:t>
                      </a:r>
                    </a:p>
                  </a:txBody>
                  <a:tcPr marL="35822" marR="35822" marT="17911" marB="17911"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graphicFrame>
        <p:nvGraphicFramePr>
          <p:cNvPr id="22" name="表 21"/>
          <p:cNvGraphicFramePr>
            <a:graphicFrameLocks noGrp="1"/>
          </p:cNvGraphicFramePr>
          <p:nvPr>
            <p:extLst>
              <p:ext uri="{D42A27DB-BD31-4B8C-83A1-F6EECF244321}">
                <p14:modId xmlns:p14="http://schemas.microsoft.com/office/powerpoint/2010/main" val="1358933068"/>
              </p:ext>
            </p:extLst>
          </p:nvPr>
        </p:nvGraphicFramePr>
        <p:xfrm>
          <a:off x="5640255" y="284712"/>
          <a:ext cx="1638203" cy="466314"/>
        </p:xfrm>
        <a:graphic>
          <a:graphicData uri="http://schemas.openxmlformats.org/drawingml/2006/table">
            <a:tbl>
              <a:tblPr firstRow="1" bandRow="1">
                <a:tableStyleId>{5C22544A-7EE6-4342-B048-85BDC9FD1C3A}</a:tableStyleId>
              </a:tblPr>
              <a:tblGrid>
                <a:gridCol w="903420">
                  <a:extLst>
                    <a:ext uri="{9D8B030D-6E8A-4147-A177-3AD203B41FA5}">
                      <a16:colId xmlns:a16="http://schemas.microsoft.com/office/drawing/2014/main" val="20000"/>
                    </a:ext>
                  </a:extLst>
                </a:gridCol>
                <a:gridCol w="344735">
                  <a:extLst>
                    <a:ext uri="{9D8B030D-6E8A-4147-A177-3AD203B41FA5}">
                      <a16:colId xmlns:a16="http://schemas.microsoft.com/office/drawing/2014/main" val="20001"/>
                    </a:ext>
                  </a:extLst>
                </a:gridCol>
                <a:gridCol w="390048">
                  <a:extLst>
                    <a:ext uri="{9D8B030D-6E8A-4147-A177-3AD203B41FA5}">
                      <a16:colId xmlns:a16="http://schemas.microsoft.com/office/drawing/2014/main" val="20002"/>
                    </a:ext>
                  </a:extLst>
                </a:gridCol>
              </a:tblGrid>
              <a:tr h="233157">
                <a:tc gridSpan="2">
                  <a:txBody>
                    <a:bodyPr/>
                    <a:lstStyle/>
                    <a:p>
                      <a:pPr algn="ctr"/>
                      <a:r>
                        <a:rPr kumimoji="1" lang="en-US" altLang="ja-JP" sz="400" b="0" dirty="0">
                          <a:solidFill>
                            <a:sysClr val="windowText" lastClr="000000"/>
                          </a:solidFill>
                          <a:latin typeface="HG丸ｺﾞｼｯｸM-PRO" panose="020F0600000000000000" pitchFamily="50" charset="-128"/>
                          <a:ea typeface="HG丸ｺﾞｼｯｸM-PRO" panose="020F0600000000000000" pitchFamily="50" charset="-128"/>
                        </a:rPr>
                        <a:t> </a:t>
                      </a:r>
                      <a:r>
                        <a:rPr kumimoji="1" lang="ja-JP" altLang="en-US" sz="400" b="0" baseline="0" dirty="0">
                          <a:solidFill>
                            <a:sysClr val="windowText" lastClr="000000"/>
                          </a:solidFill>
                          <a:latin typeface="HG丸ｺﾞｼｯｸM-PRO" panose="020F0600000000000000" pitchFamily="50" charset="-128"/>
                          <a:ea typeface="HG丸ｺﾞｼｯｸM-PRO" panose="020F0600000000000000" pitchFamily="50" charset="-128"/>
                        </a:rPr>
                        <a:t> </a:t>
                      </a:r>
                      <a:r>
                        <a:rPr kumimoji="1" lang="ja-JP" altLang="en-US" sz="400" b="0" dirty="0">
                          <a:solidFill>
                            <a:sysClr val="windowText" lastClr="000000"/>
                          </a:solidFill>
                          <a:latin typeface="HG丸ｺﾞｼｯｸM-PRO" panose="020F0600000000000000" pitchFamily="50" charset="-128"/>
                          <a:ea typeface="HG丸ｺﾞｼｯｸM-PRO" panose="020F0600000000000000" pitchFamily="50" charset="-128"/>
                        </a:rPr>
                        <a:t>児童カナ</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400" b="0" dirty="0">
                        <a:solidFill>
                          <a:sysClr val="windowText" lastClr="000000"/>
                        </a:solidFill>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400" b="0" dirty="0">
                          <a:solidFill>
                            <a:sysClr val="windowText" lastClr="000000"/>
                          </a:solidFill>
                          <a:latin typeface="HG丸ｺﾞｼｯｸM-PRO" panose="020F0600000000000000" pitchFamily="50" charset="-128"/>
                          <a:ea typeface="HG丸ｺﾞｼｯｸM-PRO" panose="020F0600000000000000" pitchFamily="50" charset="-128"/>
                        </a:rPr>
                        <a:t>入所施設</a:t>
                      </a:r>
                      <a:r>
                        <a:rPr kumimoji="1" lang="en-US" altLang="ja-JP" sz="400" b="0" dirty="0">
                          <a:solidFill>
                            <a:sysClr val="windowText" lastClr="000000"/>
                          </a:solidFill>
                          <a:latin typeface="HG丸ｺﾞｼｯｸM-PRO" panose="020F0600000000000000" pitchFamily="50" charset="-128"/>
                          <a:ea typeface="HG丸ｺﾞｼｯｸM-PRO" panose="020F0600000000000000" pitchFamily="50" charset="-128"/>
                        </a:rPr>
                        <a:t>No.</a:t>
                      </a:r>
                      <a:endParaRPr kumimoji="1" lang="ja-JP" altLang="en-US" sz="400" b="0" dirty="0">
                        <a:solidFill>
                          <a:sysClr val="windowText" lastClr="000000"/>
                        </a:solidFill>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33157">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en-US" altLang="ja-JP" sz="800" b="0" dirty="0">
                          <a:solidFill>
                            <a:sysClr val="windowText" lastClr="000000"/>
                          </a:solidFill>
                          <a:latin typeface="HG丸ｺﾞｼｯｸM-PRO" panose="020F0600000000000000" pitchFamily="50" charset="-128"/>
                          <a:ea typeface="HG丸ｺﾞｼｯｸM-PRO" panose="020F0600000000000000" pitchFamily="50" charset="-128"/>
                        </a:rPr>
                        <a:t> No.</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sz="800" b="0" dirty="0">
                          <a:solidFill>
                            <a:sysClr val="windowText" lastClr="000000"/>
                          </a:solidFill>
                          <a:latin typeface="HG丸ｺﾞｼｯｸM-PRO" panose="020F0600000000000000" pitchFamily="50" charset="-128"/>
                          <a:ea typeface="HG丸ｺﾞｼｯｸM-PRO" panose="020F0600000000000000" pitchFamily="50" charset="-128"/>
                        </a:rPr>
                        <a:t>待機・新規</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2908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371483" y="290819"/>
            <a:ext cx="6631471" cy="898081"/>
          </a:xfrm>
          <a:prstGeom prst="rect">
            <a:avLst/>
          </a:prstGeom>
          <a:noFill/>
          <a:ln w="19050">
            <a:noFill/>
          </a:ln>
        </p:spPr>
        <p:txBody>
          <a:bodyPr wrap="square" rtlCol="0">
            <a:spAutoFit/>
          </a:bodyPr>
          <a:lstStyle/>
          <a:p>
            <a:pPr algn="ctr"/>
            <a:r>
              <a:rPr lang="ja-JP" altLang="en-US" sz="1978" b="1" dirty="0">
                <a:latin typeface="HG丸ｺﾞｼｯｸM-PRO" panose="020F0600000000000000" pitchFamily="50" charset="-128"/>
                <a:ea typeface="HG丸ｺﾞｼｯｸM-PRO" panose="020F0600000000000000" pitchFamily="50" charset="-128"/>
              </a:rPr>
              <a:t>子どもの状況</a:t>
            </a:r>
            <a:endParaRPr lang="en-US" altLang="ja-JP" sz="1978" b="1" dirty="0">
              <a:latin typeface="HG丸ｺﾞｼｯｸM-PRO" panose="020F0600000000000000" pitchFamily="50" charset="-128"/>
              <a:ea typeface="HG丸ｺﾞｼｯｸM-PRO" panose="020F0600000000000000" pitchFamily="50" charset="-128"/>
            </a:endParaRPr>
          </a:p>
          <a:p>
            <a:r>
              <a:rPr lang="ja-JP" altLang="en-US" sz="819" dirty="0">
                <a:latin typeface="HG丸ｺﾞｼｯｸM-PRO" panose="020F0600000000000000" pitchFamily="50" charset="-128"/>
                <a:ea typeface="HG丸ｺﾞｼｯｸM-PRO" panose="020F0600000000000000" pitchFamily="50" charset="-128"/>
              </a:rPr>
              <a:t>子どもの健康及び発育状況の確認のため、新規入所を申請する児童について、</a:t>
            </a:r>
            <a:r>
              <a:rPr lang="ja-JP" altLang="en-US" sz="819" u="sng" dirty="0">
                <a:latin typeface="HG丸ｺﾞｼｯｸM-PRO" panose="020F0600000000000000" pitchFamily="50" charset="-128"/>
                <a:ea typeface="HG丸ｺﾞｼｯｸM-PRO" panose="020F0600000000000000" pitchFamily="50" charset="-128"/>
              </a:rPr>
              <a:t>記入・持参の上、申請前に保育所を見学してください。</a:t>
            </a:r>
            <a:endParaRPr lang="en-US" altLang="ja-JP" sz="819" u="sng" dirty="0">
              <a:latin typeface="HG丸ｺﾞｼｯｸM-PRO" panose="020F0600000000000000" pitchFamily="50" charset="-128"/>
              <a:ea typeface="HG丸ｺﾞｼｯｸM-PRO" panose="020F0600000000000000" pitchFamily="50" charset="-128"/>
            </a:endParaRPr>
          </a:p>
          <a:p>
            <a:r>
              <a:rPr lang="ja-JP" altLang="en-US" sz="819" u="sng" dirty="0">
                <a:latin typeface="HG丸ｺﾞｼｯｸM-PRO" panose="020F0600000000000000" pitchFamily="50" charset="-128"/>
                <a:ea typeface="HG丸ｺﾞｼｯｸM-PRO" panose="020F0600000000000000" pitchFamily="50" charset="-128"/>
              </a:rPr>
              <a:t>入所希望する保育所いずれか１園（第１希望の保育所が望ましい）において、見学の際、記入内容の確認を必ず受けてください。</a:t>
            </a:r>
            <a:endParaRPr lang="en-US" altLang="ja-JP" sz="819" u="sng" dirty="0">
              <a:latin typeface="HG丸ｺﾞｼｯｸM-PRO" panose="020F0600000000000000" pitchFamily="50" charset="-128"/>
              <a:ea typeface="HG丸ｺﾞｼｯｸM-PRO" panose="020F0600000000000000" pitchFamily="50" charset="-128"/>
            </a:endParaRPr>
          </a:p>
          <a:p>
            <a:r>
              <a:rPr lang="ja-JP" altLang="en-US" sz="819" dirty="0">
                <a:latin typeface="HG丸ｺﾞｼｯｸM-PRO" panose="020F0600000000000000" pitchFamily="50" charset="-128"/>
                <a:ea typeface="HG丸ｺﾞｼｯｸM-PRO" panose="020F0600000000000000" pitchFamily="50" charset="-128"/>
              </a:rPr>
              <a:t>保育所での集団生活において、保護者の皆様が安心して、子どもを安全に預けるための大事な資料となります。</a:t>
            </a:r>
            <a:endParaRPr lang="en-US" altLang="ja-JP" sz="819" dirty="0">
              <a:latin typeface="HG丸ｺﾞｼｯｸM-PRO" panose="020F0600000000000000" pitchFamily="50" charset="-128"/>
              <a:ea typeface="HG丸ｺﾞｼｯｸM-PRO" panose="020F0600000000000000" pitchFamily="50" charset="-128"/>
            </a:endParaRPr>
          </a:p>
          <a:p>
            <a:r>
              <a:rPr lang="en-US" altLang="ja-JP" sz="819" u="sng" dirty="0">
                <a:latin typeface="HG丸ｺﾞｼｯｸM-PRO" panose="020F0600000000000000" pitchFamily="50" charset="-128"/>
                <a:ea typeface="HG丸ｺﾞｼｯｸM-PRO" panose="020F0600000000000000" pitchFamily="50" charset="-128"/>
              </a:rPr>
              <a:t>※</a:t>
            </a:r>
            <a:r>
              <a:rPr lang="ja-JP" altLang="en-US" sz="819" u="sng" dirty="0">
                <a:latin typeface="HG丸ｺﾞｼｯｸM-PRO" panose="020F0600000000000000" pitchFamily="50" charset="-128"/>
                <a:ea typeface="HG丸ｺﾞｼｯｸM-PRO" panose="020F0600000000000000" pitchFamily="50" charset="-128"/>
              </a:rPr>
              <a:t>保育所の確認がない場合、入所受付できません。また、虚偽記入の場合は入所決定を取り消す（退所させる）ことがあります。</a:t>
            </a:r>
          </a:p>
        </p:txBody>
      </p:sp>
      <p:graphicFrame>
        <p:nvGraphicFramePr>
          <p:cNvPr id="4" name="表 3"/>
          <p:cNvGraphicFramePr>
            <a:graphicFrameLocks noGrp="1"/>
          </p:cNvGraphicFramePr>
          <p:nvPr>
            <p:extLst>
              <p:ext uri="{D42A27DB-BD31-4B8C-83A1-F6EECF244321}">
                <p14:modId xmlns:p14="http://schemas.microsoft.com/office/powerpoint/2010/main" val="838072450"/>
              </p:ext>
            </p:extLst>
          </p:nvPr>
        </p:nvGraphicFramePr>
        <p:xfrm>
          <a:off x="366283" y="1152620"/>
          <a:ext cx="6642520" cy="9191048"/>
        </p:xfrm>
        <a:graphic>
          <a:graphicData uri="http://schemas.openxmlformats.org/drawingml/2006/table">
            <a:tbl>
              <a:tblPr>
                <a:tableStyleId>{5C22544A-7EE6-4342-B048-85BDC9FD1C3A}</a:tableStyleId>
              </a:tblPr>
              <a:tblGrid>
                <a:gridCol w="221383">
                  <a:extLst>
                    <a:ext uri="{9D8B030D-6E8A-4147-A177-3AD203B41FA5}">
                      <a16:colId xmlns:a16="http://schemas.microsoft.com/office/drawing/2014/main" val="20000"/>
                    </a:ext>
                  </a:extLst>
                </a:gridCol>
                <a:gridCol w="91665">
                  <a:extLst>
                    <a:ext uri="{9D8B030D-6E8A-4147-A177-3AD203B41FA5}">
                      <a16:colId xmlns:a16="http://schemas.microsoft.com/office/drawing/2014/main" val="20001"/>
                    </a:ext>
                  </a:extLst>
                </a:gridCol>
                <a:gridCol w="616388">
                  <a:extLst>
                    <a:ext uri="{9D8B030D-6E8A-4147-A177-3AD203B41FA5}">
                      <a16:colId xmlns:a16="http://schemas.microsoft.com/office/drawing/2014/main" val="20002"/>
                    </a:ext>
                  </a:extLst>
                </a:gridCol>
                <a:gridCol w="117800">
                  <a:extLst>
                    <a:ext uri="{9D8B030D-6E8A-4147-A177-3AD203B41FA5}">
                      <a16:colId xmlns:a16="http://schemas.microsoft.com/office/drawing/2014/main" val="20003"/>
                    </a:ext>
                  </a:extLst>
                </a:gridCol>
                <a:gridCol w="210811">
                  <a:extLst>
                    <a:ext uri="{9D8B030D-6E8A-4147-A177-3AD203B41FA5}">
                      <a16:colId xmlns:a16="http://schemas.microsoft.com/office/drawing/2014/main" val="20004"/>
                    </a:ext>
                  </a:extLst>
                </a:gridCol>
                <a:gridCol w="1346749">
                  <a:extLst>
                    <a:ext uri="{9D8B030D-6E8A-4147-A177-3AD203B41FA5}">
                      <a16:colId xmlns:a16="http://schemas.microsoft.com/office/drawing/2014/main" val="20005"/>
                    </a:ext>
                  </a:extLst>
                </a:gridCol>
                <a:gridCol w="1345908">
                  <a:extLst>
                    <a:ext uri="{9D8B030D-6E8A-4147-A177-3AD203B41FA5}">
                      <a16:colId xmlns:a16="http://schemas.microsoft.com/office/drawing/2014/main" val="20006"/>
                    </a:ext>
                  </a:extLst>
                </a:gridCol>
                <a:gridCol w="1345908">
                  <a:extLst>
                    <a:ext uri="{9D8B030D-6E8A-4147-A177-3AD203B41FA5}">
                      <a16:colId xmlns:a16="http://schemas.microsoft.com/office/drawing/2014/main" val="20007"/>
                    </a:ext>
                  </a:extLst>
                </a:gridCol>
                <a:gridCol w="1345908">
                  <a:extLst>
                    <a:ext uri="{9D8B030D-6E8A-4147-A177-3AD203B41FA5}">
                      <a16:colId xmlns:a16="http://schemas.microsoft.com/office/drawing/2014/main" val="20008"/>
                    </a:ext>
                  </a:extLst>
                </a:gridCol>
              </a:tblGrid>
              <a:tr h="144990">
                <a:tc gridSpan="5">
                  <a:txBody>
                    <a:bodyPr/>
                    <a:lstStyle/>
                    <a:p>
                      <a:pPr algn="ctr"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記入日</a:t>
                      </a:r>
                    </a:p>
                  </a:txBody>
                  <a:tcPr marL="0"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保護者</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pPr algn="ctr"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入所を希望する子ども</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90618">
                <a:tc rowSpan="2" gridSpan="5">
                  <a:txBody>
                    <a:bodyPr/>
                    <a:lstStyle/>
                    <a:p>
                      <a:pPr algn="l" fontAlgn="ctr">
                        <a:lnSpc>
                          <a:spcPts val="1300"/>
                        </a:lnSpc>
                        <a:spcBef>
                          <a:spcPts val="0"/>
                        </a:spcBef>
                      </a:pP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lnSpc>
                          <a:spcPts val="1300"/>
                        </a:lnSpc>
                        <a:spcBef>
                          <a:spcPts val="0"/>
                        </a:spcBef>
                      </a:pPr>
                      <a:r>
                        <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en-US" altLang="ja-JP"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令和　　年　　月　　日</a:t>
                      </a:r>
                    </a:p>
                  </a:txBody>
                  <a:tcPr marL="0" marR="0" marT="0" marB="0">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endPar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500" b="0" i="0" u="none" strike="noStrike" dirty="0">
                          <a:solidFill>
                            <a:schemeClr val="tx1"/>
                          </a:solidFill>
                          <a:effectLst/>
                          <a:latin typeface="HG丸ｺﾞｼｯｸM-PRO" panose="020F0600000000000000" pitchFamily="50" charset="-128"/>
                          <a:ea typeface="HG丸ｺﾞｼｯｸM-PRO" panose="020F0600000000000000" pitchFamily="50" charset="-128"/>
                        </a:rPr>
                        <a:t>（フリガナ）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500" b="0" i="0" u="none" strike="noStrike" dirty="0">
                          <a:solidFill>
                            <a:schemeClr val="tx1"/>
                          </a:solidFill>
                          <a:effectLst/>
                          <a:latin typeface="HG丸ｺﾞｼｯｸM-PRO" panose="020F0600000000000000" pitchFamily="50" charset="-128"/>
                          <a:ea typeface="HG丸ｺﾞｼｯｸM-PRO" panose="020F0600000000000000" pitchFamily="50" charset="-128"/>
                        </a:rPr>
                        <a:t>（フリガナ）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500" b="0" i="0" u="none" strike="noStrike" dirty="0">
                          <a:solidFill>
                            <a:schemeClr val="tx1"/>
                          </a:solidFill>
                          <a:effectLst/>
                          <a:latin typeface="HG丸ｺﾞｼｯｸM-PRO" panose="020F0600000000000000" pitchFamily="50" charset="-128"/>
                          <a:ea typeface="HG丸ｺﾞｼｯｸM-PRO" panose="020F0600000000000000" pitchFamily="50" charset="-128"/>
                        </a:rPr>
                        <a:t>（フリガナ）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500" b="0" i="0" u="none" strike="noStrike" dirty="0">
                          <a:solidFill>
                            <a:schemeClr val="tx1"/>
                          </a:solidFill>
                          <a:effectLst/>
                          <a:latin typeface="HG丸ｺﾞｼｯｸM-PRO" panose="020F0600000000000000" pitchFamily="50" charset="-128"/>
                          <a:ea typeface="HG丸ｺﾞｼｯｸM-PRO" panose="020F0600000000000000" pitchFamily="50" charset="-128"/>
                        </a:rPr>
                        <a:t>（フリガナ）</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01"/>
                  </a:ext>
                </a:extLst>
              </a:tr>
              <a:tr h="434973">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endPar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endParaRPr kumimoji="1" lang="ja-JP" altLang="en-US"/>
                    </a:p>
                  </a:txBody>
                  <a:tcPr/>
                </a:tc>
                <a:tc>
                  <a:txBody>
                    <a:bodyPr/>
                    <a:lstStyle/>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氏名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氏名</a:t>
                      </a: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H</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R</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年</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日生）</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氏名</a:t>
                      </a: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H</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R</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年</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日生）</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氏名</a:t>
                      </a: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endPar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H</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en-US" altLang="ja-JP"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R</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年</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ja-JP" altLang="en-US" sz="8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日生）</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80601">
                <a:tc rowSpan="20">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①共通項目　</a:t>
                      </a:r>
                      <a:r>
                        <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全ての項目にお答えください。</a:t>
                      </a:r>
                    </a:p>
                  </a:txBody>
                  <a:tcPr marL="0" marR="0" marT="0" marB="0" vert="wordArtVertRtl"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出産</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h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状況</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□異常なし</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帝王切開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□吸引</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仮死</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骨盤位</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□その他（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□異常なし</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帝王切開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□吸引</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仮死</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骨盤位</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□その他（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□異常なし</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帝王切開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□吸引</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仮死</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骨盤位</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□その他（　　      　　　）</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妊娠週数</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zh-TW"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週</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zh-TW"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週</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zh-TW"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週</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保育器の利用はありましたか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月利用）</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月利用）</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月利用）</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体重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u="none" strike="noStrike" dirty="0" err="1">
                          <a:solidFill>
                            <a:schemeClr val="tx1"/>
                          </a:solidFill>
                          <a:effectLst/>
                          <a:latin typeface="HG丸ｺﾞｼｯｸM-PRO" panose="020F0600000000000000" pitchFamily="50" charset="-128"/>
                          <a:ea typeface="HG丸ｺﾞｼｯｸM-PRO" panose="020F0600000000000000" pitchFamily="50" charset="-128"/>
                        </a:rPr>
                        <a:t>ｇ</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u="none" strike="noStrike" dirty="0" err="1">
                          <a:solidFill>
                            <a:schemeClr val="tx1"/>
                          </a:solidFill>
                          <a:effectLst/>
                          <a:latin typeface="HG丸ｺﾞｼｯｸM-PRO" panose="020F0600000000000000" pitchFamily="50" charset="-128"/>
                          <a:ea typeface="HG丸ｺﾞｼｯｸM-PRO" panose="020F0600000000000000" pitchFamily="50" charset="-128"/>
                        </a:rPr>
                        <a:t>ｇ</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u="none" strike="noStrike" dirty="0" err="1">
                          <a:solidFill>
                            <a:schemeClr val="tx1"/>
                          </a:solidFill>
                          <a:effectLst/>
                          <a:latin typeface="HG丸ｺﾞｼｯｸM-PRO" panose="020F0600000000000000" pitchFamily="50" charset="-128"/>
                          <a:ea typeface="HG丸ｺﾞｼｯｸM-PRO" panose="020F0600000000000000" pitchFamily="50" charset="-128"/>
                        </a:rPr>
                        <a:t>ｇ</a:t>
                      </a:r>
                      <a:endParaRPr lang="zh-TW"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253733">
                <a:tc vMerge="1">
                  <a:txBody>
                    <a:bodyPr/>
                    <a:lstStyle/>
                    <a:p>
                      <a:endParaRPr kumimoji="1" lang="ja-JP" altLang="en-US"/>
                    </a:p>
                  </a:txBody>
                  <a:tcPr/>
                </a:tc>
                <a:tc rowSpan="4"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病気・ケガ</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hMerge="1">
                  <a:txBody>
                    <a:bodyPr/>
                    <a:lstStyle/>
                    <a:p>
                      <a:endParaRPr kumimoji="1" lang="ja-JP" altLang="en-US"/>
                    </a:p>
                  </a:txBody>
                  <a:tcPr/>
                </a:tc>
                <a:tc gridSpan="3">
                  <a:txBody>
                    <a:bodyPr/>
                    <a:lstStyle/>
                    <a:p>
                      <a:pPr algn="l" fontAlgn="ct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病気やケガで通院・入院したことがありますか（心臓疾患、痙攣、てんかん等）</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dot"/>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07"/>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rowSpan="3">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no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病名</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08"/>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いつから</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09"/>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治療の経過・状況</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126868">
                <a:tc vMerge="1">
                  <a:txBody>
                    <a:bodyPr/>
                    <a:lstStyle/>
                    <a:p>
                      <a:endParaRPr kumimoji="1" lang="ja-JP" altLang="en-US"/>
                    </a:p>
                  </a:txBody>
                  <a:tcPr/>
                </a:tc>
                <a:tc rowSpan="4"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服薬</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薬の服用はありますか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dot"/>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11"/>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rowSpan="3">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no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薬名</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12"/>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いつから</a:t>
                      </a: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13"/>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2">
                  <a:txBody>
                    <a:bodyPr/>
                    <a:lstStyle/>
                    <a:p>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服用間隔</a:t>
                      </a:r>
                      <a:endParaRPr kumimoji="1" lang="ja-JP" altLang="en-US" sz="700" dirty="0">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朝 ・ 昼 ・ 夜 ・ 就寝前</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朝 ・ 昼 ・ 夜 ・ 就寝前</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朝 ・ 昼 ・ 夜 ・ 就寝前</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4"/>
                  </a:ext>
                </a:extLst>
              </a:tr>
              <a:tr h="126868">
                <a:tc vMerge="1">
                  <a:txBody>
                    <a:bodyPr/>
                    <a:lstStyle/>
                    <a:p>
                      <a:endParaRPr kumimoji="1" lang="ja-JP" altLang="en-US"/>
                    </a:p>
                  </a:txBody>
                  <a:tcPr/>
                </a:tc>
                <a:tc rowSpan="6"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アレルギー</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アトピー</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6"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アレルギー</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dot"/>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15"/>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rowSpan="4">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no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アレルギーの有無・種類・症状</a:t>
                      </a: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ある（</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ある（</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ある（</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16"/>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アナフィラキシーの経験</a:t>
                      </a: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17"/>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エピペンの携帯</a:t>
                      </a: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10018"/>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2">
                  <a:txBody>
                    <a:bodyPr/>
                    <a:lstStyle/>
                    <a:p>
                      <a:r>
                        <a:rPr kumimoji="1" lang="ja-JP" altLang="en-US" sz="700" dirty="0">
                          <a:latin typeface="HG丸ｺﾞｼｯｸM-PRO" panose="020F0600000000000000" pitchFamily="50" charset="-128"/>
                          <a:ea typeface="HG丸ｺﾞｼｯｸM-PRO" panose="020F0600000000000000" pitchFamily="50" charset="-128"/>
                        </a:rPr>
                        <a:t>家族でアレルギーがある方</a:t>
                      </a: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いない ・ いる（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いない ・ いる（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いない ・ いる（　　　　　）</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9"/>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アトピーはありますか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ない　・　ある</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0"/>
                  </a:ext>
                </a:extLst>
              </a:tr>
              <a:tr h="253733">
                <a:tc vMerge="1">
                  <a:txBody>
                    <a:bodyPr/>
                    <a:lstStyle/>
                    <a:p>
                      <a:endParaRPr kumimoji="1" lang="ja-JP" altLang="en-US"/>
                    </a:p>
                  </a:txBody>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健康診断</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健康診断等で、指摘・指導を受けたことがありますか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　</a:t>
                      </a: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1"/>
                  </a:ext>
                </a:extLst>
              </a:tr>
              <a:tr h="380601">
                <a:tc vMerge="1">
                  <a:txBody>
                    <a:bodyPr/>
                    <a:lstStyle/>
                    <a:p>
                      <a:endParaRPr kumimoji="1" lang="ja-JP" altLang="en-US" dirty="0"/>
                    </a:p>
                  </a:txBody>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障がい</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障害者手帳等の取得、特別児童扶養手当の受給はありますか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□身体障害者手帳　□療育手帳</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□特別児童扶養手当</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□身体障害者手帳　□療育手帳</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□特別児童扶養手当</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ない　・　ある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□身体障害者手帳　□療育手帳</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□特別児童扶養手当</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2"/>
                  </a:ext>
                </a:extLst>
              </a:tr>
              <a:tr h="126868">
                <a:tc rowSpan="24">
                  <a:txBody>
                    <a:bodyPr/>
                    <a:lstStyle/>
                    <a:p>
                      <a:pPr algn="ctr"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②年齢別項目</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en-US" altLang="ja-JP" sz="6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600" b="0" i="0" u="none" strike="noStrike" dirty="0">
                          <a:solidFill>
                            <a:schemeClr val="tx1"/>
                          </a:solidFill>
                          <a:effectLst/>
                          <a:latin typeface="HG丸ｺﾞｼｯｸM-PRO" panose="020F0600000000000000" pitchFamily="50" charset="-128"/>
                          <a:ea typeface="HG丸ｺﾞｼｯｸM-PRO" panose="020F0600000000000000" pitchFamily="50" charset="-128"/>
                        </a:rPr>
                        <a:t>３歳未満は該当年齢までの全項目、３歳以上は該当年齢の１歳下と該当年齢の項目が対象</a:t>
                      </a:r>
                    </a:p>
                  </a:txBody>
                  <a:tcPr marL="0" marR="0" marT="0" marB="0" vert="wordArtVert"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０歳頃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rowSpan="4"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首すわり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3"/>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寝返り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4"/>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ひとりすわり</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5"/>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ハイハイ</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6"/>
                  </a:ext>
                </a:extLst>
              </a:tr>
              <a:tr h="253733">
                <a:tc vMerge="1">
                  <a:txBody>
                    <a:bodyPr/>
                    <a:lstStyle/>
                    <a:p>
                      <a:endParaRPr kumimoji="1" lang="ja-JP" altLang="en-US"/>
                    </a:p>
                  </a:txBody>
                  <a:tcPr/>
                </a:tc>
                <a:tc rowSpan="4">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chemeClr val="tx1"/>
                          </a:solidFill>
                          <a:effectLst/>
                          <a:latin typeface="HG丸ｺﾞｼｯｸM-PRO" panose="020F0600000000000000" pitchFamily="50" charset="-128"/>
                          <a:ea typeface="HG丸ｺﾞｼｯｸM-PRO" panose="020F0600000000000000" pitchFamily="50" charset="-128"/>
                        </a:rPr>
                        <a:t>１～２ヶ月頃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pPr algn="l" fontAlgn="ct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大きな音にビクッと手足を伸ばしたり、泣き出すことがありますか</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7"/>
                  </a:ext>
                </a:extLst>
              </a:tr>
              <a:tr h="253733">
                <a:tc vMerge="1">
                  <a:txBody>
                    <a:bodyPr/>
                    <a:lstStyle/>
                    <a:p>
                      <a:endParaRPr kumimoji="1" lang="ja-JP" altLang="en-US"/>
                    </a:p>
                  </a:txBody>
                  <a:tcPr/>
                </a:tc>
                <a:tc vMerge="1">
                  <a:txBody>
                    <a:bodyPr/>
                    <a:lstStyle/>
                    <a:p>
                      <a:endParaRPr kumimoji="1" lang="ja-JP" altLang="en-US"/>
                    </a:p>
                  </a:txBody>
                  <a:tcPr/>
                </a:tc>
                <a:tc row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chemeClr val="tx1"/>
                          </a:solidFill>
                          <a:effectLst/>
                          <a:latin typeface="HG丸ｺﾞｼｯｸM-PRO" panose="020F0600000000000000" pitchFamily="50" charset="-128"/>
                          <a:ea typeface="HG丸ｺﾞｼｯｸM-PRO" panose="020F0600000000000000" pitchFamily="50" charset="-128"/>
                        </a:rPr>
                        <a:t>３～４ヶ月頃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視線を合わせたり、抱っこしたり、あやすと、よく笑いますか</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8"/>
                  </a:ext>
                </a:extLst>
              </a:tr>
              <a:tr h="25373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見えない方向から声や音がすると、見ようとしますか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29"/>
                  </a:ext>
                </a:extLst>
              </a:tr>
              <a:tr h="12686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目の前の物を動かすと、目で追いますか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0"/>
                  </a:ext>
                </a:extLst>
              </a:tr>
              <a:tr h="126868">
                <a:tc vMerge="1">
                  <a:txBody>
                    <a:bodyPr/>
                    <a:lstStyle/>
                    <a:p>
                      <a:endParaRPr kumimoji="1" lang="ja-JP" altLang="en-US"/>
                    </a:p>
                  </a:txBody>
                  <a:tcPr/>
                </a:tc>
                <a:tc rowSpan="3"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１歳頃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rowSpan="3" h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つたい歩き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1"/>
                  </a:ext>
                </a:extLst>
              </a:tr>
              <a:tr h="126868">
                <a:tc vMerge="1">
                  <a:txBody>
                    <a:bodyPr/>
                    <a:lstStyle/>
                    <a:p>
                      <a:endParaRPr kumimoji="1" lang="ja-JP" altLang="en-US"/>
                    </a:p>
                  </a:txBody>
                  <a:tcPr/>
                </a:tc>
                <a:tc gridSpan="2" vMerge="1">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大人の言う簡単な言葉がわかりますか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2"/>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一緒に遊ぶと、喜びますか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3"/>
                  </a:ext>
                </a:extLst>
              </a:tr>
              <a:tr h="126868">
                <a:tc vMerge="1">
                  <a:txBody>
                    <a:bodyPr/>
                    <a:lstStyle/>
                    <a:p>
                      <a:endParaRPr kumimoji="1" lang="ja-JP" altLang="en-US"/>
                    </a:p>
                  </a:txBody>
                  <a:tcPr/>
                </a:tc>
                <a:tc rowSpan="4">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chemeClr val="tx1"/>
                          </a:solidFill>
                          <a:effectLst/>
                          <a:latin typeface="HG丸ｺﾞｼｯｸM-PRO" panose="020F0600000000000000" pitchFamily="50" charset="-128"/>
                          <a:ea typeface="HG丸ｺﾞｼｯｸM-PRO" panose="020F0600000000000000" pitchFamily="50" charset="-128"/>
                        </a:rPr>
                        <a:t>１歳６ヶ月頃</a:t>
                      </a:r>
                      <a:endParaRPr lang="en-US" altLang="ja-JP" sz="6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pPr algn="l" fontAlgn="ctr"/>
                      <a:r>
                        <a:rPr lang="ja-JP" altLang="en-US" sz="700" b="0" i="0" u="none" strike="noStrike">
                          <a:solidFill>
                            <a:schemeClr val="tx1"/>
                          </a:solidFill>
                          <a:effectLst/>
                          <a:latin typeface="HG丸ｺﾞｼｯｸM-PRO" panose="020F0600000000000000" pitchFamily="50" charset="-128"/>
                          <a:ea typeface="HG丸ｺﾞｼｯｸM-PRO" panose="020F0600000000000000" pitchFamily="50" charset="-128"/>
                        </a:rPr>
                        <a:t>ひとり歩き</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4"/>
                  </a:ext>
                </a:extLst>
              </a:tr>
              <a:tr h="25373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ママ、ブーブ等、意味のある言葉を話しますか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700" b="0" i="0" u="none" strike="noStrike" baseline="0"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700" b="0" i="0" u="none" strike="noStrike" dirty="0" err="1">
                          <a:solidFill>
                            <a:schemeClr val="tx1"/>
                          </a:solidFill>
                          <a:effectLst/>
                          <a:latin typeface="HG丸ｺﾞｼｯｸM-PRO" panose="020F0600000000000000" pitchFamily="50" charset="-128"/>
                          <a:ea typeface="HG丸ｺﾞｼｯｸM-PRO" panose="020F0600000000000000" pitchFamily="50" charset="-128"/>
                        </a:rPr>
                        <a:t>ヶ</a:t>
                      </a: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月　・　まだ</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5"/>
                  </a:ext>
                </a:extLst>
              </a:tr>
              <a:tr h="12686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u="none" strike="noStrike" dirty="0">
                          <a:solidFill>
                            <a:schemeClr val="tx1"/>
                          </a:solidFill>
                          <a:effectLst/>
                          <a:latin typeface="HG丸ｺﾞｼｯｸM-PRO" panose="020F0600000000000000" pitchFamily="50" charset="-128"/>
                          <a:ea typeface="HG丸ｺﾞｼｯｸM-PRO" panose="020F0600000000000000" pitchFamily="50" charset="-128"/>
                        </a:rPr>
                        <a:t>後ろから名前を呼ぶと、振り向きますか</a:t>
                      </a: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6"/>
                  </a:ext>
                </a:extLst>
              </a:tr>
              <a:tr h="25373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食べ物を手づかみで口に運び、噛んで、飲み込みますか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7"/>
                  </a:ext>
                </a:extLst>
              </a:tr>
              <a:tr h="126868">
                <a:tc vMerge="1">
                  <a:txBody>
                    <a:bodyPr/>
                    <a:lstStyle/>
                    <a:p>
                      <a:endParaRPr kumimoji="1" lang="ja-JP" altLang="en-US"/>
                    </a:p>
                  </a:txBody>
                  <a:tcPr/>
                </a:tc>
                <a:tc rowSpan="4"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２歳頃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h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走れますか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8"/>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２語文（ワンワンキタなど）を話せる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9"/>
                  </a:ext>
                </a:extLst>
              </a:tr>
              <a:tr h="253733">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スプーンやフォークを使って、食べ物をひとりで食べますか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0"/>
                  </a:ext>
                </a:extLst>
              </a:tr>
              <a:tr h="253733">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おしっこやうんちを言葉やしぐさで教えますか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1"/>
                  </a:ext>
                </a:extLst>
              </a:tr>
              <a:tr h="126868">
                <a:tc vMerge="1">
                  <a:txBody>
                    <a:bodyPr/>
                    <a:lstStyle/>
                    <a:p>
                      <a:endParaRPr kumimoji="1" lang="ja-JP" altLang="en-US"/>
                    </a:p>
                  </a:txBody>
                  <a:tcPr/>
                </a:tc>
                <a:tc rowSpan="2"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３歳頃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自分の名前が言えますか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2"/>
                  </a:ext>
                </a:extLst>
              </a:tr>
              <a:tr h="126868">
                <a:tc vMerge="1">
                  <a:txBody>
                    <a:bodyPr/>
                    <a:lstStyle/>
                    <a:p>
                      <a:endParaRPr kumimoji="1" lang="ja-JP" altLang="en-US"/>
                    </a:p>
                  </a:txBody>
                  <a:tcPr/>
                </a:tc>
                <a:tc gridSpan="2" vMerge="1">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衣服をひとりで着替えますか</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3"/>
                  </a:ext>
                </a:extLst>
              </a:tr>
              <a:tr h="126868">
                <a:tc vMerge="1">
                  <a:txBody>
                    <a:bodyPr/>
                    <a:lstStyle/>
                    <a:p>
                      <a:endParaRPr kumimoji="1" lang="ja-JP" altLang="en-US"/>
                    </a:p>
                  </a:txBody>
                  <a:tcPr/>
                </a:tc>
                <a:tc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４歳頃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おしっこをひとりでしますか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4"/>
                  </a:ext>
                </a:extLst>
              </a:tr>
              <a:tr h="126868">
                <a:tc vMerge="1">
                  <a:txBody>
                    <a:bodyPr/>
                    <a:lstStyle/>
                    <a:p>
                      <a:endParaRPr kumimoji="1" lang="ja-JP" altLang="en-US"/>
                    </a:p>
                  </a:txBody>
                  <a:tcPr/>
                </a:tc>
                <a:tc rowSpan="2" gridSpan="2">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５歳頃</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うんちをひとりでしますか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5"/>
                  </a:ext>
                </a:extLst>
              </a:tr>
              <a:tr h="126868">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3">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はっきりした発音で話せますか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はい　・　いいえ</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6"/>
                  </a:ext>
                </a:extLst>
              </a:tr>
              <a:tr h="727355">
                <a:tc>
                  <a:txBody>
                    <a:bodyPr/>
                    <a:lstStyle/>
                    <a:p>
                      <a:pPr algn="l" fontAlgn="ct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③自由記入欄</a:t>
                      </a:r>
                    </a:p>
                  </a:txBody>
                  <a:tcPr marL="0" marR="0" marT="0" marB="0" vert="wordArtVertRtl"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健康・発育、家庭環境など、保育所での集団保育にあたり、入所希望保育所へ知らせたいことを記入</a:t>
                      </a:r>
                      <a:r>
                        <a:rPr lang="ja-JP" altLang="en-US" sz="700" b="0" i="0" u="none" strike="noStrike">
                          <a:solidFill>
                            <a:schemeClr val="tx1"/>
                          </a:solidFill>
                          <a:effectLst/>
                          <a:latin typeface="HG丸ｺﾞｼｯｸM-PRO" panose="020F0600000000000000" pitchFamily="50" charset="-128"/>
                          <a:ea typeface="HG丸ｺﾞｼｯｸM-PRO" panose="020F0600000000000000" pitchFamily="50" charset="-128"/>
                        </a:rPr>
                        <a:t>してください。</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≪記入例≫</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・人見知りが強い　・落ち着きがない　</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・言葉が出にくい　</a:t>
                      </a:r>
                      <a:endParaRPr lang="en-US" altLang="ja-JP"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marL="0" marR="0" indent="0" algn="l" defTabSz="6858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rPr>
                        <a:t>　・発達について気になる点がある　　　　等</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dirty="0">
                        <a:solidFill>
                          <a:srgbClr val="FF0000"/>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700" b="0" i="0" u="none" strike="noStrike" dirty="0">
                        <a:solidFill>
                          <a:srgbClr val="FF0000"/>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7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7"/>
                  </a:ext>
                </a:extLst>
              </a:tr>
              <a:tr h="144990">
                <a:tc rowSpan="2">
                  <a:txBody>
                    <a:bodyPr/>
                    <a:lstStyle/>
                    <a:p>
                      <a:pPr algn="l" fontAlgn="ctr"/>
                      <a:r>
                        <a:rPr lang="ja-JP" altLang="en-US" sz="600" b="0" i="0" u="none" strike="noStrike" dirty="0">
                          <a:solidFill>
                            <a:schemeClr val="tx1"/>
                          </a:solidFill>
                          <a:effectLst/>
                          <a:latin typeface="HG丸ｺﾞｼｯｸM-PRO" panose="020F0600000000000000" pitchFamily="50" charset="-128"/>
                          <a:ea typeface="HG丸ｺﾞｼｯｸM-PRO" panose="020F0600000000000000" pitchFamily="50" charset="-128"/>
                        </a:rPr>
                        <a:t>保育所記入欄</a:t>
                      </a:r>
                    </a:p>
                  </a:txBody>
                  <a:tcPr marL="0" marR="0" marT="0" marB="0" vert="wordArtVertRtl"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algn="ctr"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確認日</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確認保育所名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確認者</a:t>
                      </a:r>
                    </a:p>
                  </a:txBody>
                  <a:tcPr marL="0" marR="0" marT="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確認印（保育所印）</a:t>
                      </a:r>
                    </a:p>
                  </a:txBody>
                  <a:tcPr marL="0" marR="0" marT="0" marB="0" anchor="ctr" anchorCtr="1">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市記入欄</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8"/>
                  </a:ext>
                </a:extLst>
              </a:tr>
              <a:tr h="416679">
                <a:tc vMerge="1">
                  <a:txBody>
                    <a:bodyPr/>
                    <a:lstStyle/>
                    <a:p>
                      <a:endParaRPr kumimoji="1" lang="ja-JP" altLang="en-US"/>
                    </a:p>
                  </a:txBody>
                  <a:tcPr/>
                </a:tc>
                <a:tc gridSpan="4">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令和 　年　 月　 日</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endPar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rPr>
                        <a:t> 氏名</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bg1">
                              <a:lumMod val="75000"/>
                            </a:schemeClr>
                          </a:solidFill>
                          <a:effectLst/>
                          <a:latin typeface="HG丸ｺﾞｼｯｸM-PRO" panose="020F0600000000000000" pitchFamily="50" charset="-128"/>
                          <a:ea typeface="HG丸ｺﾞｼｯｸM-PRO" panose="020F0600000000000000" pitchFamily="50" charset="-128"/>
                        </a:rPr>
                        <a:t>印</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ja-JP" altLang="en-US" sz="8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9"/>
                  </a:ext>
                </a:extLst>
              </a:tr>
            </a:tbl>
          </a:graphicData>
        </a:graphic>
      </p:graphicFrame>
      <p:sp>
        <p:nvSpPr>
          <p:cNvPr id="2" name="テキスト ボックス 1"/>
          <p:cNvSpPr txBox="1"/>
          <p:nvPr/>
        </p:nvSpPr>
        <p:spPr>
          <a:xfrm>
            <a:off x="4177871" y="1421990"/>
            <a:ext cx="110351" cy="274114"/>
          </a:xfrm>
          <a:prstGeom prst="rect">
            <a:avLst/>
          </a:prstGeom>
          <a:noFill/>
        </p:spPr>
        <p:txBody>
          <a:bodyPr vert="eaVert" wrap="none" lIns="0" tIns="0" rIns="0" bIns="0" rtlCol="0">
            <a:spAutoFit/>
          </a:bodyPr>
          <a:lstStyle/>
          <a:p>
            <a:r>
              <a:rPr lang="ja-JP" altLang="en-US" sz="717" dirty="0">
                <a:latin typeface="HG丸ｺﾞｼｯｸM-PRO" panose="020F0600000000000000" pitchFamily="50" charset="-128"/>
                <a:ea typeface="HG丸ｺﾞｼｯｸM-PRO" panose="020F0600000000000000" pitchFamily="50" charset="-128"/>
              </a:rPr>
              <a:t>男・女</a:t>
            </a:r>
          </a:p>
        </p:txBody>
      </p:sp>
      <p:sp>
        <p:nvSpPr>
          <p:cNvPr id="6" name="テキスト ボックス 5"/>
          <p:cNvSpPr txBox="1"/>
          <p:nvPr/>
        </p:nvSpPr>
        <p:spPr>
          <a:xfrm>
            <a:off x="5525161" y="1421990"/>
            <a:ext cx="110351" cy="274114"/>
          </a:xfrm>
          <a:prstGeom prst="rect">
            <a:avLst/>
          </a:prstGeom>
          <a:noFill/>
        </p:spPr>
        <p:txBody>
          <a:bodyPr vert="eaVert" wrap="none" lIns="0" tIns="0" rIns="0" bIns="0" rtlCol="0">
            <a:spAutoFit/>
          </a:bodyPr>
          <a:lstStyle/>
          <a:p>
            <a:r>
              <a:rPr lang="ja-JP" altLang="en-US" sz="717" dirty="0">
                <a:latin typeface="HG丸ｺﾞｼｯｸM-PRO" panose="020F0600000000000000" pitchFamily="50" charset="-128"/>
                <a:ea typeface="HG丸ｺﾞｼｯｸM-PRO" panose="020F0600000000000000" pitchFamily="50" charset="-128"/>
              </a:rPr>
              <a:t>男・女</a:t>
            </a:r>
          </a:p>
        </p:txBody>
      </p:sp>
      <p:sp>
        <p:nvSpPr>
          <p:cNvPr id="7" name="テキスト ボックス 6"/>
          <p:cNvSpPr txBox="1"/>
          <p:nvPr/>
        </p:nvSpPr>
        <p:spPr>
          <a:xfrm>
            <a:off x="6865953" y="1421990"/>
            <a:ext cx="110351" cy="274114"/>
          </a:xfrm>
          <a:prstGeom prst="rect">
            <a:avLst/>
          </a:prstGeom>
          <a:noFill/>
        </p:spPr>
        <p:txBody>
          <a:bodyPr vert="eaVert" wrap="none" lIns="0" tIns="0" rIns="0" bIns="0" rtlCol="0">
            <a:spAutoFit/>
          </a:bodyPr>
          <a:lstStyle/>
          <a:p>
            <a:r>
              <a:rPr lang="ja-JP" altLang="en-US" sz="717" dirty="0">
                <a:latin typeface="HG丸ｺﾞｼｯｸM-PRO" panose="020F0600000000000000" pitchFamily="50" charset="-128"/>
                <a:ea typeface="HG丸ｺﾞｼｯｸM-PRO" panose="020F0600000000000000" pitchFamily="50" charset="-128"/>
              </a:rPr>
              <a:t>男・女</a:t>
            </a:r>
          </a:p>
        </p:txBody>
      </p:sp>
    </p:spTree>
    <p:extLst>
      <p:ext uri="{BB962C8B-B14F-4D97-AF65-F5344CB8AC3E}">
        <p14:creationId xmlns:p14="http://schemas.microsoft.com/office/powerpoint/2010/main" val="346840464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3791</TotalTime>
  <Words>2729</Words>
  <Application>Microsoft Office PowerPoint</Application>
  <PresentationFormat>ユーザー設定</PresentationFormat>
  <Paragraphs>448</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HG丸ｺﾞｼｯｸM-PRO</vt:lpstr>
      <vt:lpstr>ＭＳ Ｐゴシック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梶原 義龍</dc:creator>
  <cp:lastModifiedBy>田中 遼</cp:lastModifiedBy>
  <cp:revision>528</cp:revision>
  <cp:lastPrinted>2023-10-02T06:41:01Z</cp:lastPrinted>
  <dcterms:created xsi:type="dcterms:W3CDTF">2016-10-24T12:01:03Z</dcterms:created>
  <dcterms:modified xsi:type="dcterms:W3CDTF">2024-09-17T07:25:48Z</dcterms:modified>
</cp:coreProperties>
</file>