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6227" userDrawn="1">
          <p15:clr>
            <a:srgbClr val="A4A3A4"/>
          </p15:clr>
        </p15:guide>
        <p15:guide id="6" pos="1094" userDrawn="1">
          <p15:clr>
            <a:srgbClr val="A4A3A4"/>
          </p15:clr>
        </p15:guide>
        <p15:guide id="7" pos="3294" userDrawn="1">
          <p15:clr>
            <a:srgbClr val="A4A3A4"/>
          </p15:clr>
        </p15:guide>
        <p15:guide id="8" orient="horz" pos="1215" userDrawn="1">
          <p15:clr>
            <a:srgbClr val="A4A3A4"/>
          </p15:clr>
        </p15:guide>
        <p15:guide id="9" pos="118">
          <p15:clr>
            <a:srgbClr val="A4A3A4"/>
          </p15:clr>
        </p15:guide>
        <p15:guide id="10" pos="4202">
          <p15:clr>
            <a:srgbClr val="A4A3A4"/>
          </p15:clr>
        </p15:guide>
        <p15:guide id="11" pos="403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523" autoAdjust="0"/>
  </p:normalViewPr>
  <p:slideViewPr>
    <p:cSldViewPr snapToGrid="0" showGuides="1">
      <p:cViewPr varScale="1">
        <p:scale>
          <a:sx n="60" d="100"/>
          <a:sy n="60" d="100"/>
        </p:scale>
        <p:origin x="2530" y="53"/>
      </p:cViewPr>
      <p:guideLst>
        <p:guide pos="2160"/>
        <p:guide orient="horz" pos="6227"/>
        <p:guide pos="1094"/>
        <p:guide pos="3294"/>
        <p:guide orient="horz" pos="1215"/>
        <p:guide pos="118"/>
        <p:guide pos="4202"/>
        <p:guide pos="403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161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295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1426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8856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540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2146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2150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1565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4994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0614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906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574A8-E03E-4AE5-AFAF-21DCF4266B4D}" type="datetimeFigureOut">
              <a:rPr kumimoji="1" lang="ja-JP" altLang="en-US" smtClean="0"/>
              <a:pPr/>
              <a:t>2024/9/17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4549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644710" y="37125"/>
            <a:ext cx="3831498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申立書</a:t>
            </a:r>
            <a:r>
              <a:rPr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保護者の出産・病気・障がい・介護用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endParaRPr kumimoji="1" lang="ja-JP" altLang="en-US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0279841"/>
              </p:ext>
            </p:extLst>
          </p:nvPr>
        </p:nvGraphicFramePr>
        <p:xfrm>
          <a:off x="216354" y="406457"/>
          <a:ext cx="6480175" cy="9157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98543">
                <a:tc>
                  <a:txBody>
                    <a:bodyPr/>
                    <a:lstStyle/>
                    <a:p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b="0" u="sng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〔</a:t>
                      </a:r>
                      <a:r>
                        <a:rPr lang="ja-JP" altLang="en-US" sz="1050" b="0" u="sng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申立人</a:t>
                      </a:r>
                      <a:r>
                        <a:rPr lang="en-US" altLang="ja-JP" sz="1050" b="0" u="sng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〕</a:t>
                      </a:r>
                      <a:r>
                        <a:rPr lang="ja-JP" altLang="en-US" sz="1050" b="0" u="sng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　　　　　　　　　　　　（児童からみた続柄：　　　）</a:t>
                      </a:r>
                      <a:endParaRPr lang="en-US" altLang="ja-JP" sz="1050" b="0" u="sng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lang="en-US" altLang="ja-JP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〔</a:t>
                      </a: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施設名</a:t>
                      </a:r>
                      <a:r>
                        <a:rPr lang="en-US" altLang="ja-JP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〕</a:t>
                      </a: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（在園児は在籍の施設、新規申請の方は第１希望の施設名をご記入ください）</a:t>
                      </a:r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lang="en-US" altLang="ja-JP" sz="3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lang="en-US" altLang="ja-JP" sz="3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endParaRPr lang="en-US" altLang="ja-JP" sz="66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36000" marR="36000" marT="18000" marB="1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4429"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次のとおりであることを申し立てます。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◆出産（母子健康手帳（表紙及び出産予定日記載ページ）のコピーを添付してください）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</a:t>
                      </a:r>
                      <a:r>
                        <a:rPr kumimoji="1" lang="en-US" altLang="ja-JP" sz="93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※</a:t>
                      </a:r>
                      <a:r>
                        <a:rPr kumimoji="1" lang="ja-JP" altLang="en-US" sz="93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出産（予定）日の前８週の前日が属する月の初日から出産（予定）日の後８週の翌日が属する月の末日までの入所</a:t>
                      </a:r>
                      <a:endParaRPr kumimoji="1" lang="en-US" altLang="ja-JP" sz="93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１　出産（予定）日　</a:t>
                      </a:r>
                      <a:r>
                        <a:rPr kumimoji="1" lang="ja-JP" altLang="en-US" sz="1050" b="0" u="sng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令和　　　年　　　月　　　日</a:t>
                      </a:r>
                      <a:endParaRPr kumimoji="1" lang="en-US" altLang="ja-JP" sz="1050" b="0" u="sng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２　出産後の予定　　□育休取得　　　　　　□産休取得のみ　　□就労予定なし　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　　　　　　　　　□求職活動予定　　　　□未定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３　入所調整方法（新規申請者のみ）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　□妊娠・出産要件で申請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　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　□妊娠・出産要件以外での申請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 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（就労要件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(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育休中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)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の場合のみ　□復職予定有　□復職予定無）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0220"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◆病気（診断書（家庭保育できない理由、期間の記載が必要）を添付してください）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１　病名　　（　　　　　　　　　　　　　　　　　　　　　　　　　　　　　　　　　　　　　　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２　病院名　（　　　　　　　　　　　　　　　　　　　　　　　　　　　　　　　　　　　　　　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３　状況　　　①入院　　　　　　②寝たきり　　　　　　③常時安静が必要　　　　　　④通院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　　　　　　⑤その他（　　　　　　　　　　　　　　　　　　　　　　　　　　　　　　　　　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４　期間　　　</a:t>
                      </a:r>
                      <a:r>
                        <a:rPr kumimoji="1" lang="ja-JP" altLang="en-US" sz="1050" b="0" u="sng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　　　年　　　月　　　日　～　　　　　　年　　　月　　　日</a:t>
                      </a:r>
                      <a:endParaRPr kumimoji="1" lang="en-US" altLang="ja-JP" sz="1050" b="0" u="sng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５　通院状況　①１ヶ月あたり（　　　　　　）回　　　②１週間あたり（　　　　　　）回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６　その他（具体的な状況などご記入ください）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03020"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◆障がい（障害者手帳のコピーを添付してください）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１　手帳の交付　□身体障害者手帳（　　　　）級　　□精神障害者保健福祉手帳（　　　　）級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　　　　　　　□療育手帳（　　　　　　　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２　</a:t>
                      </a:r>
                      <a:r>
                        <a:rPr kumimoji="1" lang="ja-JP" altLang="en-US" sz="1050" b="0" dirty="0" err="1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障がい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名　（　　　　　　　　　　　　　　　　　　　　　　　　　　　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３　その他（具体的な状況などご記入ください）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8000"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◆介護（介護対象者の診断書又は障害者手帳のコピーを添付してください）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１　介護の対象者　氏名（　　　　　　　　　　　　　　）　　　児童からみた続柄（　　　　　　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２　介護の状況　　　□入院または通院している親族に付き添い</a:t>
                      </a:r>
                      <a:r>
                        <a:rPr kumimoji="1" lang="ja-JP" altLang="en-US" sz="900" b="0" u="sng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（月６４時間以上１２０時間未満）</a:t>
                      </a:r>
                      <a:endParaRPr kumimoji="1" lang="en-US" altLang="ja-JP" sz="900" b="0" u="sng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　　　　　　　　　□入院または通院している親族に付き添い</a:t>
                      </a:r>
                      <a:r>
                        <a:rPr kumimoji="1" lang="ja-JP" altLang="en-US" sz="900" b="0" u="sng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（月１２０時間以上）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　　　　　　　　　□居宅内介護看護</a:t>
                      </a:r>
                      <a:r>
                        <a:rPr kumimoji="1" lang="ja-JP" altLang="en-US" sz="900" b="0" u="sng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（月６４時間以上１２０時間未満）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　　　　　　　　　□</a:t>
                      </a:r>
                      <a:r>
                        <a:rPr kumimoji="1" lang="zh-TW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居宅内介護看護</a:t>
                      </a:r>
                      <a:r>
                        <a:rPr kumimoji="1" lang="zh-TW" altLang="en-US" sz="900" b="0" u="sng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（月</a:t>
                      </a:r>
                      <a:r>
                        <a:rPr kumimoji="1" lang="ja-JP" altLang="en-US" sz="900" b="0" u="sng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１２０時間以上</a:t>
                      </a:r>
                      <a:r>
                        <a:rPr kumimoji="1" lang="zh-TW" altLang="en-US" sz="900" b="0" u="sng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）</a:t>
                      </a:r>
                      <a:endParaRPr kumimoji="1" lang="en-US" altLang="ja-JP" sz="900" b="0" u="sng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３　病名・</a:t>
                      </a:r>
                      <a:r>
                        <a:rPr kumimoji="1" lang="ja-JP" altLang="en-US" sz="1050" b="0" dirty="0" err="1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障がい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名（　　　　　　　　　　　　　　　　　　　　　　　　　　　　　　　　　　　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４　手帳の交付　　　□身体障害者手帳（　　　　）級　　□精神障害者保健福祉手帳（　　　　）級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　　　　　　　　　□療育手帳（　　　　　　　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５　病院名　　　　（　　　　　　　　　　　　　　　　　　　　　　　　　　　　　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６　状況　　　　　　①入院　　　　　②寝たきり　　　　　③常時安静が必要　　　　　④通院</a:t>
                      </a: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　　　　　　　　　⑤その他（　　　　　　　　　　　　　　　　　　　　　　　　　　　　　　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７　介護保険の利用　□なし　　　　　□あり（要介護・要支援　　１・２・３・４・５）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８　期間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　　　　</a:t>
                      </a:r>
                      <a:r>
                        <a:rPr kumimoji="1" lang="ja-JP" altLang="en-US" sz="1050" b="0" u="sng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　　　年　　　月　　　日　～　　　　　　年　　　月　　　日</a:t>
                      </a:r>
                      <a:endParaRPr kumimoji="1" lang="en-US" altLang="ja-JP" sz="1050" b="0" u="sng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46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※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該当項目に記入の上、必要な書類を添付してください。（添付書類がない場合は受け付けられません）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1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6168808"/>
              </p:ext>
            </p:extLst>
          </p:nvPr>
        </p:nvGraphicFramePr>
        <p:xfrm>
          <a:off x="434407" y="5142794"/>
          <a:ext cx="6146057" cy="332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460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2820">
                <a:tc>
                  <a:txBody>
                    <a:bodyPr/>
                    <a:lstStyle/>
                    <a:p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4171690"/>
              </p:ext>
            </p:extLst>
          </p:nvPr>
        </p:nvGraphicFramePr>
        <p:xfrm>
          <a:off x="345617" y="1583274"/>
          <a:ext cx="2773680" cy="251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626"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　　　　　　　　　　　　　　　　　　　　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90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3072840" y="1612411"/>
            <a:ext cx="28727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保育園（所）・幼稚園</a:t>
            </a:r>
          </a:p>
        </p:txBody>
      </p:sp>
      <p:graphicFrame>
        <p:nvGraphicFramePr>
          <p:cNvPr id="1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71678"/>
              </p:ext>
            </p:extLst>
          </p:nvPr>
        </p:nvGraphicFramePr>
        <p:xfrm>
          <a:off x="434407" y="6441360"/>
          <a:ext cx="6146057" cy="3328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460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2819">
                <a:tc>
                  <a:txBody>
                    <a:bodyPr/>
                    <a:lstStyle/>
                    <a:p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4251195"/>
              </p:ext>
            </p:extLst>
          </p:nvPr>
        </p:nvGraphicFramePr>
        <p:xfrm>
          <a:off x="345617" y="831676"/>
          <a:ext cx="2033965" cy="464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3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（フリガナ）</a:t>
                      </a:r>
                    </a:p>
                  </a:txBody>
                  <a:tcPr marL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2721">
                <a:tc>
                  <a:txBody>
                    <a:bodyPr/>
                    <a:lstStyle/>
                    <a:p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〔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児童名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〕</a:t>
                      </a:r>
                    </a:p>
                  </a:txBody>
                  <a:tcPr marL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5971403"/>
              </p:ext>
            </p:extLst>
          </p:nvPr>
        </p:nvGraphicFramePr>
        <p:xfrm>
          <a:off x="2412017" y="831676"/>
          <a:ext cx="2033965" cy="464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3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（フリガナ）</a:t>
                      </a:r>
                    </a:p>
                  </a:txBody>
                  <a:tcPr marL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2721">
                <a:tc>
                  <a:txBody>
                    <a:bodyPr/>
                    <a:lstStyle/>
                    <a:p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〔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児童名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〕</a:t>
                      </a:r>
                    </a:p>
                  </a:txBody>
                  <a:tcPr marL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8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898988"/>
              </p:ext>
            </p:extLst>
          </p:nvPr>
        </p:nvGraphicFramePr>
        <p:xfrm>
          <a:off x="4482017" y="831676"/>
          <a:ext cx="2033965" cy="464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3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（フリガナ）</a:t>
                      </a:r>
                    </a:p>
                  </a:txBody>
                  <a:tcPr marL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2721">
                <a:tc>
                  <a:txBody>
                    <a:bodyPr/>
                    <a:lstStyle/>
                    <a:p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〔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児童名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〕</a:t>
                      </a:r>
                    </a:p>
                  </a:txBody>
                  <a:tcPr marL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7811837"/>
              </p:ext>
            </p:extLst>
          </p:nvPr>
        </p:nvGraphicFramePr>
        <p:xfrm>
          <a:off x="5498999" y="9646838"/>
          <a:ext cx="1224000" cy="21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保護者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□１　□２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C9CBD3FF-CCEB-40F2-9DF7-65D8FE6933F9}"/>
              </a:ext>
            </a:extLst>
          </p:cNvPr>
          <p:cNvGrpSpPr/>
          <p:nvPr/>
        </p:nvGrpSpPr>
        <p:grpSpPr>
          <a:xfrm>
            <a:off x="2340000" y="3186000"/>
            <a:ext cx="4131767" cy="400110"/>
            <a:chOff x="2215947" y="3218877"/>
            <a:chExt cx="4131767" cy="400110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C1958FE5-3C4D-42F7-A1E4-2259BCDB8371}"/>
                </a:ext>
              </a:extLst>
            </p:cNvPr>
            <p:cNvSpPr txBox="1"/>
            <p:nvPr/>
          </p:nvSpPr>
          <p:spPr>
            <a:xfrm>
              <a:off x="2215947" y="3218877"/>
              <a:ext cx="41317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000" dirty="0">
                  <a:latin typeface="HG丸ｺﾞｼｯｸM-PRO" pitchFamily="50" charset="-128"/>
                  <a:ea typeface="HG丸ｺﾞｼｯｸM-PRO" pitchFamily="50" charset="-128"/>
                </a:rPr>
                <a:t>出産（予定）日の前８週の前日が属する月の初日から</a:t>
              </a:r>
              <a:endParaRPr lang="en-US" altLang="ja-JP" sz="1000" dirty="0">
                <a:latin typeface="HG丸ｺﾞｼｯｸM-PRO" pitchFamily="50" charset="-128"/>
                <a:ea typeface="HG丸ｺﾞｼｯｸM-PRO" pitchFamily="50" charset="-128"/>
              </a:endParaRPr>
            </a:p>
            <a:p>
              <a:r>
                <a:rPr lang="ja-JP" altLang="en-US" sz="1000" dirty="0">
                  <a:latin typeface="HG丸ｺﾞｼｯｸM-PRO" pitchFamily="50" charset="-128"/>
                  <a:ea typeface="HG丸ｺﾞｼｯｸM-PRO" pitchFamily="50" charset="-128"/>
                </a:rPr>
                <a:t>出産（予定）日の後８週の翌日が属する月の末日までの期限付入所</a:t>
              </a:r>
              <a:endParaRPr kumimoji="1" lang="ja-JP" altLang="en-US" sz="1000" dirty="0"/>
            </a:p>
          </p:txBody>
        </p:sp>
        <p:sp>
          <p:nvSpPr>
            <p:cNvPr id="5" name="大かっこ 4">
              <a:extLst>
                <a:ext uri="{FF2B5EF4-FFF2-40B4-BE49-F238E27FC236}">
                  <a16:creationId xmlns:a16="http://schemas.microsoft.com/office/drawing/2014/main" id="{E4C4E985-FB3B-4FF5-9BAA-E0F75A962F2D}"/>
                </a:ext>
              </a:extLst>
            </p:cNvPr>
            <p:cNvSpPr/>
            <p:nvPr/>
          </p:nvSpPr>
          <p:spPr>
            <a:xfrm>
              <a:off x="2215947" y="3278209"/>
              <a:ext cx="3994354" cy="274593"/>
            </a:xfrm>
            <a:prstGeom prst="bracketPair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B9932E6-94E8-4F6E-8120-666DCD88752F}"/>
              </a:ext>
            </a:extLst>
          </p:cNvPr>
          <p:cNvSpPr txBox="1"/>
          <p:nvPr/>
        </p:nvSpPr>
        <p:spPr>
          <a:xfrm>
            <a:off x="4661627" y="476190"/>
            <a:ext cx="24325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u="sng" dirty="0">
                <a:latin typeface="HG丸ｺﾞｼｯｸM-PRO" pitchFamily="50" charset="-128"/>
                <a:ea typeface="HG丸ｺﾞｼｯｸM-PRO" pitchFamily="50" charset="-128"/>
              </a:rPr>
              <a:t>令和　　 年　　 月　　 日記入</a:t>
            </a:r>
            <a:endParaRPr lang="en-US" altLang="ja-JP" sz="105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85898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793</TotalTime>
  <Words>1222</Words>
  <Application>Microsoft Office PowerPoint</Application>
  <PresentationFormat>A4 210 x 297 mm</PresentationFormat>
  <Paragraphs>61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梶原 義龍</dc:creator>
  <cp:lastModifiedBy>田中 遼</cp:lastModifiedBy>
  <cp:revision>188</cp:revision>
  <cp:lastPrinted>2022-10-31T05:00:27Z</cp:lastPrinted>
  <dcterms:created xsi:type="dcterms:W3CDTF">2016-10-24T12:01:03Z</dcterms:created>
  <dcterms:modified xsi:type="dcterms:W3CDTF">2024-09-17T07:26:31Z</dcterms:modified>
</cp:coreProperties>
</file>